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5"/>
  </p:notesMasterIdLst>
  <p:sldIdLst>
    <p:sldId id="256" r:id="rId2"/>
    <p:sldId id="260" r:id="rId3"/>
    <p:sldId id="261" r:id="rId4"/>
    <p:sldId id="268" r:id="rId5"/>
    <p:sldId id="294" r:id="rId6"/>
    <p:sldId id="295" r:id="rId7"/>
    <p:sldId id="296" r:id="rId8"/>
    <p:sldId id="297" r:id="rId9"/>
    <p:sldId id="262" r:id="rId10"/>
    <p:sldId id="263" r:id="rId11"/>
    <p:sldId id="264" r:id="rId12"/>
    <p:sldId id="265" r:id="rId13"/>
    <p:sldId id="266" r:id="rId14"/>
    <p:sldId id="267" r:id="rId15"/>
    <p:sldId id="269" r:id="rId16"/>
    <p:sldId id="285" r:id="rId17"/>
    <p:sldId id="286" r:id="rId18"/>
    <p:sldId id="287" r:id="rId19"/>
    <p:sldId id="289" r:id="rId20"/>
    <p:sldId id="298" r:id="rId21"/>
    <p:sldId id="291" r:id="rId22"/>
    <p:sldId id="292" r:id="rId23"/>
    <p:sldId id="29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5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6E616E-166A-4A44-B532-9482181A437D}" type="datetimeFigureOut">
              <a:rPr lang="fr-CH" smtClean="0"/>
              <a:pPr/>
              <a:t>25.08.2014</a:t>
            </a:fld>
            <a:endParaRPr lang="fr-CH"/>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129A8E-D95A-4D2E-B5A2-E84AC47C34B7}" type="slidenum">
              <a:rPr lang="fr-CH" smtClean="0"/>
              <a:pPr/>
              <a:t>‹N°›</a:t>
            </a:fld>
            <a:endParaRPr lang="fr-CH"/>
          </a:p>
        </p:txBody>
      </p:sp>
    </p:spTree>
    <p:extLst>
      <p:ext uri="{BB962C8B-B14F-4D97-AF65-F5344CB8AC3E}">
        <p14:creationId xmlns:p14="http://schemas.microsoft.com/office/powerpoint/2010/main" val="3437978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H"/>
          </a:p>
        </p:txBody>
      </p:sp>
      <p:sp>
        <p:nvSpPr>
          <p:cNvPr id="4" name="Espace réservé du numéro de diapositive 3"/>
          <p:cNvSpPr>
            <a:spLocks noGrp="1"/>
          </p:cNvSpPr>
          <p:nvPr>
            <p:ph type="sldNum" sz="quarter" idx="10"/>
          </p:nvPr>
        </p:nvSpPr>
        <p:spPr/>
        <p:txBody>
          <a:bodyPr/>
          <a:lstStyle/>
          <a:p>
            <a:fld id="{77129A8E-D95A-4D2E-B5A2-E84AC47C34B7}" type="slidenum">
              <a:rPr lang="fr-CH" smtClean="0"/>
              <a:pPr/>
              <a:t>2</a:t>
            </a:fld>
            <a:endParaRPr lang="fr-C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C801F47-CEF6-41B9-868D-A616D7A85FFB}" type="datetime1">
              <a:rPr lang="fr-CH" smtClean="0"/>
              <a:pPr/>
              <a:t>25.08.2014</a:t>
            </a:fld>
            <a:endParaRPr lang="en-US"/>
          </a:p>
        </p:txBody>
      </p:sp>
      <p:sp>
        <p:nvSpPr>
          <p:cNvPr id="17" name="Espace réservé du pied de page 16"/>
          <p:cNvSpPr>
            <a:spLocks noGrp="1"/>
          </p:cNvSpPr>
          <p:nvPr>
            <p:ph type="ftr" sz="quarter" idx="11"/>
          </p:nvPr>
        </p:nvSpPr>
        <p:spPr/>
        <p:txBody>
          <a:bodyPr/>
          <a:lstStyle/>
          <a:p>
            <a:r>
              <a:rPr lang="fr-CH" smtClean="0"/>
              <a:t>Les expertises psychiatriques - Conférence au GRAAP</a:t>
            </a:r>
            <a:endParaRPr lang="en-US"/>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04A3A10D-7D5E-4932-A76F-CD1632FD3D96}" type="slidenum">
              <a:rPr lang="en-US" smtClean="0"/>
              <a:pPr/>
              <a:t>‹N°›</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0B99546-BBD2-40BB-A6BD-DBC46617F799}" type="datetime1">
              <a:rPr lang="fr-CH" smtClean="0"/>
              <a:pPr/>
              <a:t>25.08.2014</a:t>
            </a:fld>
            <a:endParaRPr lang="en-US"/>
          </a:p>
        </p:txBody>
      </p:sp>
      <p:sp>
        <p:nvSpPr>
          <p:cNvPr id="5" name="Espace réservé du pied de page 4"/>
          <p:cNvSpPr>
            <a:spLocks noGrp="1"/>
          </p:cNvSpPr>
          <p:nvPr>
            <p:ph type="ftr" sz="quarter" idx="11"/>
          </p:nvPr>
        </p:nvSpPr>
        <p:spPr/>
        <p:txBody>
          <a:bodyPr/>
          <a:lstStyle/>
          <a:p>
            <a:r>
              <a:rPr lang="fr-CH" smtClean="0"/>
              <a:t>Les expertises psychiatriques - Conférence au GRAAP</a:t>
            </a:r>
            <a:endParaRPr lang="en-US"/>
          </a:p>
        </p:txBody>
      </p:sp>
      <p:sp>
        <p:nvSpPr>
          <p:cNvPr id="6" name="Espace réservé du numéro de diapositive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AF8786D-B4BD-4F48-BDE2-180DEFF99DB5}" type="datetime1">
              <a:rPr lang="fr-CH" smtClean="0"/>
              <a:pPr/>
              <a:t>25.08.2014</a:t>
            </a:fld>
            <a:endParaRPr lang="en-US"/>
          </a:p>
        </p:txBody>
      </p:sp>
      <p:sp>
        <p:nvSpPr>
          <p:cNvPr id="5" name="Espace réservé du pied de page 4"/>
          <p:cNvSpPr>
            <a:spLocks noGrp="1"/>
          </p:cNvSpPr>
          <p:nvPr>
            <p:ph type="ftr" sz="quarter" idx="11"/>
          </p:nvPr>
        </p:nvSpPr>
        <p:spPr/>
        <p:txBody>
          <a:bodyPr/>
          <a:lstStyle/>
          <a:p>
            <a:r>
              <a:rPr lang="fr-CH" smtClean="0"/>
              <a:t>Les expertises psychiatriques - Conférence au GRAAP</a:t>
            </a:r>
            <a:endParaRPr lang="en-US"/>
          </a:p>
        </p:txBody>
      </p:sp>
      <p:sp>
        <p:nvSpPr>
          <p:cNvPr id="6" name="Espace réservé du numéro de diapositive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F308464F-F712-40A0-873B-15AAFC26116E}" type="datetime1">
              <a:rPr lang="fr-CH" smtClean="0"/>
              <a:pPr/>
              <a:t>25.08.2014</a:t>
            </a:fld>
            <a:endParaRPr lang="en-US"/>
          </a:p>
        </p:txBody>
      </p:sp>
      <p:sp>
        <p:nvSpPr>
          <p:cNvPr id="5" name="Espace réservé du pied de page 4"/>
          <p:cNvSpPr>
            <a:spLocks noGrp="1"/>
          </p:cNvSpPr>
          <p:nvPr>
            <p:ph type="ftr" sz="quarter" idx="11"/>
          </p:nvPr>
        </p:nvSpPr>
        <p:spPr/>
        <p:txBody>
          <a:bodyPr/>
          <a:lstStyle/>
          <a:p>
            <a:r>
              <a:rPr lang="fr-CH" smtClean="0"/>
              <a:t>Les expertises psychiatriques - Conférence au GRAAP</a:t>
            </a:r>
            <a:endParaRPr lang="en-US"/>
          </a:p>
        </p:txBody>
      </p:sp>
      <p:sp>
        <p:nvSpPr>
          <p:cNvPr id="6" name="Espace réservé du numéro de diapositive 5"/>
          <p:cNvSpPr>
            <a:spLocks noGrp="1"/>
          </p:cNvSpPr>
          <p:nvPr>
            <p:ph type="sldNum" sz="quarter" idx="12"/>
          </p:nvPr>
        </p:nvSpPr>
        <p:spPr/>
        <p:txBody>
          <a:bodyPr/>
          <a:lstStyle/>
          <a:p>
            <a:fld id="{04A3A10D-7D5E-4932-A76F-CD1632FD3D96}" type="slidenum">
              <a:rPr lang="en-US" smtClean="0"/>
              <a:pPr/>
              <a:t>‹N°›</a:t>
            </a:fld>
            <a:endParaRPr lang="en-US"/>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19BCCE5-7201-4B00-985B-4D8CC5F6AB46}" type="datetime1">
              <a:rPr lang="fr-CH" smtClean="0"/>
              <a:pPr/>
              <a:t>25.08.2014</a:t>
            </a:fld>
            <a:endParaRPr lang="en-US"/>
          </a:p>
        </p:txBody>
      </p:sp>
      <p:sp>
        <p:nvSpPr>
          <p:cNvPr id="5" name="Espace réservé du pied de page 4"/>
          <p:cNvSpPr>
            <a:spLocks noGrp="1"/>
          </p:cNvSpPr>
          <p:nvPr>
            <p:ph type="ftr" sz="quarter" idx="11"/>
          </p:nvPr>
        </p:nvSpPr>
        <p:spPr>
          <a:xfrm>
            <a:off x="800100" y="6172200"/>
            <a:ext cx="4000500" cy="457200"/>
          </a:xfrm>
        </p:spPr>
        <p:txBody>
          <a:bodyPr/>
          <a:lstStyle/>
          <a:p>
            <a:r>
              <a:rPr lang="fr-CH" smtClean="0"/>
              <a:t>Les expertises psychiatriques - Conférence au GRAAP</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04A3A10D-7D5E-4932-A76F-CD1632FD3D96}"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EBCDC9B6-213F-415D-8387-2ABFA7023B32}" type="datetime1">
              <a:rPr lang="fr-CH" smtClean="0"/>
              <a:pPr/>
              <a:t>25.08.2014</a:t>
            </a:fld>
            <a:endParaRPr lang="en-US"/>
          </a:p>
        </p:txBody>
      </p:sp>
      <p:sp>
        <p:nvSpPr>
          <p:cNvPr id="6" name="Espace réservé du pied de page 5"/>
          <p:cNvSpPr>
            <a:spLocks noGrp="1"/>
          </p:cNvSpPr>
          <p:nvPr>
            <p:ph type="ftr" sz="quarter" idx="11"/>
          </p:nvPr>
        </p:nvSpPr>
        <p:spPr/>
        <p:txBody>
          <a:bodyPr/>
          <a:lstStyle/>
          <a:p>
            <a:r>
              <a:rPr lang="fr-CH" smtClean="0"/>
              <a:t>Les expertises psychiatriques - Conférence au GRAAP</a:t>
            </a:r>
            <a:endParaRPr lang="en-US"/>
          </a:p>
        </p:txBody>
      </p:sp>
      <p:sp>
        <p:nvSpPr>
          <p:cNvPr id="7" name="Espace réservé du numéro de diapositive 6"/>
          <p:cNvSpPr>
            <a:spLocks noGrp="1"/>
          </p:cNvSpPr>
          <p:nvPr>
            <p:ph type="sldNum" sz="quarter" idx="12"/>
          </p:nvPr>
        </p:nvSpPr>
        <p:spPr/>
        <p:txBody>
          <a:bodyPr/>
          <a:lstStyle/>
          <a:p>
            <a:fld id="{04A3A10D-7D5E-4932-A76F-CD1632FD3D96}" type="slidenum">
              <a:rPr lang="en-US" smtClean="0"/>
              <a:pPr/>
              <a:t>‹N°›</a:t>
            </a:fld>
            <a:endParaRPr lang="en-US"/>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8BA8B334-65E4-44D1-AC6D-861C669D619E}" type="datetime1">
              <a:rPr lang="fr-CH" smtClean="0"/>
              <a:pPr/>
              <a:t>25.08.2014</a:t>
            </a:fld>
            <a:endParaRPr lang="en-US"/>
          </a:p>
        </p:txBody>
      </p:sp>
      <p:sp>
        <p:nvSpPr>
          <p:cNvPr id="8" name="Espace réservé du pied de page 7"/>
          <p:cNvSpPr>
            <a:spLocks noGrp="1"/>
          </p:cNvSpPr>
          <p:nvPr>
            <p:ph type="ftr" sz="quarter" idx="11"/>
          </p:nvPr>
        </p:nvSpPr>
        <p:spPr/>
        <p:txBody>
          <a:bodyPr/>
          <a:lstStyle/>
          <a:p>
            <a:r>
              <a:rPr lang="fr-CH" smtClean="0"/>
              <a:t>Les expertises psychiatriques - Conférence au GRAAP</a:t>
            </a:r>
            <a:endParaRPr lang="en-US"/>
          </a:p>
        </p:txBody>
      </p:sp>
      <p:sp>
        <p:nvSpPr>
          <p:cNvPr id="9" name="Espace réservé du numéro de diapositive 8"/>
          <p:cNvSpPr>
            <a:spLocks noGrp="1"/>
          </p:cNvSpPr>
          <p:nvPr>
            <p:ph type="sldNum" sz="quarter" idx="12"/>
          </p:nvPr>
        </p:nvSpPr>
        <p:spPr/>
        <p:txBody>
          <a:bodyPr/>
          <a:lstStyle/>
          <a:p>
            <a:fld id="{04A3A10D-7D5E-4932-A76F-CD1632FD3D96}" type="slidenum">
              <a:rPr lang="en-US" smtClean="0"/>
              <a:pPr/>
              <a:t>‹N°›</a:t>
            </a:fld>
            <a:endParaRPr lang="en-US"/>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4CB3B75-2F25-4E6F-997B-C06604DD65EB}" type="datetime1">
              <a:rPr lang="fr-CH" smtClean="0"/>
              <a:pPr/>
              <a:t>25.08.2014</a:t>
            </a:fld>
            <a:endParaRPr lang="en-US"/>
          </a:p>
        </p:txBody>
      </p:sp>
      <p:sp>
        <p:nvSpPr>
          <p:cNvPr id="4" name="Espace réservé du pied de page 3"/>
          <p:cNvSpPr>
            <a:spLocks noGrp="1"/>
          </p:cNvSpPr>
          <p:nvPr>
            <p:ph type="ftr" sz="quarter" idx="11"/>
          </p:nvPr>
        </p:nvSpPr>
        <p:spPr/>
        <p:txBody>
          <a:bodyPr/>
          <a:lstStyle/>
          <a:p>
            <a:r>
              <a:rPr lang="fr-CH" smtClean="0"/>
              <a:t>Les expertises psychiatriques - Conférence au GRAAP</a:t>
            </a:r>
            <a:endParaRPr lang="en-US"/>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B8BA64-C723-4B2D-9670-581C4B869EB5}" type="datetime1">
              <a:rPr lang="fr-CH" smtClean="0"/>
              <a:pPr/>
              <a:t>25.08.2014</a:t>
            </a:fld>
            <a:endParaRPr lang="en-US"/>
          </a:p>
        </p:txBody>
      </p:sp>
      <p:sp>
        <p:nvSpPr>
          <p:cNvPr id="3" name="Espace réservé du pied de page 2"/>
          <p:cNvSpPr>
            <a:spLocks noGrp="1"/>
          </p:cNvSpPr>
          <p:nvPr>
            <p:ph type="ftr" sz="quarter" idx="11"/>
          </p:nvPr>
        </p:nvSpPr>
        <p:spPr/>
        <p:txBody>
          <a:bodyPr/>
          <a:lstStyle/>
          <a:p>
            <a:r>
              <a:rPr lang="fr-CH" smtClean="0"/>
              <a:t>Les expertises psychiatriques - Conférence au GRAAP</a:t>
            </a:r>
            <a:endParaRPr lang="en-US"/>
          </a:p>
        </p:txBody>
      </p:sp>
      <p:sp>
        <p:nvSpPr>
          <p:cNvPr id="4" name="Espace réservé du numéro de diapositive 3"/>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1B2506F-F545-4B61-927D-7C1868BB5C13}" type="datetime1">
              <a:rPr lang="fr-CH" smtClean="0"/>
              <a:pPr/>
              <a:t>25.08.2014</a:t>
            </a:fld>
            <a:endParaRPr lang="en-US"/>
          </a:p>
        </p:txBody>
      </p:sp>
      <p:sp>
        <p:nvSpPr>
          <p:cNvPr id="6" name="Espace réservé du pied de page 5"/>
          <p:cNvSpPr>
            <a:spLocks noGrp="1"/>
          </p:cNvSpPr>
          <p:nvPr>
            <p:ph type="ftr" sz="quarter" idx="11"/>
          </p:nvPr>
        </p:nvSpPr>
        <p:spPr/>
        <p:txBody>
          <a:bodyPr/>
          <a:lstStyle/>
          <a:p>
            <a:r>
              <a:rPr lang="fr-CH" smtClean="0"/>
              <a:t>Les expertises psychiatriques - Conférence au GRAAP</a:t>
            </a:r>
            <a:endParaRPr lang="en-US"/>
          </a:p>
        </p:txBody>
      </p:sp>
      <p:sp>
        <p:nvSpPr>
          <p:cNvPr id="7" name="Espace réservé du numéro de diapositive 6"/>
          <p:cNvSpPr>
            <a:spLocks noGrp="1"/>
          </p:cNvSpPr>
          <p:nvPr>
            <p:ph type="sldNum" sz="quarter" idx="12"/>
          </p:nvPr>
        </p:nvSpPr>
        <p:spPr/>
        <p:txBody>
          <a:bodyPr/>
          <a:lstStyle/>
          <a:p>
            <a:fld id="{04A3A10D-7D5E-4932-A76F-CD1632FD3D96}" type="slidenum">
              <a:rPr lang="en-US" smtClean="0"/>
              <a:pPr/>
              <a:t>‹N°›</a:t>
            </a:fld>
            <a:endParaRPr lang="en-US"/>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940C788F-8EA6-4A2E-8AB8-771247D5CA22}"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3886200" cy="457200"/>
          </a:xfrm>
        </p:spPr>
        <p:txBody>
          <a:bodyPr/>
          <a:lstStyle/>
          <a:p>
            <a:r>
              <a:rPr lang="fr-CH" smtClean="0"/>
              <a:t>Les expertises psychiatriques - Conférence au GRAAP</a:t>
            </a:r>
            <a:endParaRPr lang="en-US"/>
          </a:p>
        </p:txBody>
      </p:sp>
      <p:sp>
        <p:nvSpPr>
          <p:cNvPr id="7" name="Espace réservé du numéro de diapositive 6"/>
          <p:cNvSpPr>
            <a:spLocks noGrp="1"/>
          </p:cNvSpPr>
          <p:nvPr>
            <p:ph type="sldNum" sz="quarter" idx="12"/>
          </p:nvPr>
        </p:nvSpPr>
        <p:spPr>
          <a:xfrm>
            <a:off x="146304" y="6208776"/>
            <a:ext cx="457200" cy="457200"/>
          </a:xfrm>
        </p:spPr>
        <p:txBody>
          <a:bodyPr/>
          <a:lstStyle/>
          <a:p>
            <a:fld id="{04A3A10D-7D5E-4932-A76F-CD1632FD3D96}" type="slidenum">
              <a:rPr lang="en-US" smtClean="0"/>
              <a:pPr/>
              <a:t>‹N°›</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35ABD88-2696-45D2-8CED-594C5DEB15F9}" type="datetime1">
              <a:rPr lang="fr-CH" smtClean="0"/>
              <a:pPr/>
              <a:t>25.08.2014</a:t>
            </a:fld>
            <a:endParaRPr lang="en-US" dirty="0"/>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CH" smtClean="0"/>
              <a:t>Les expertises psychiatriques - Conférence au GRAAP</a:t>
            </a:r>
            <a:endParaRPr lang="en-US" dirty="0"/>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4A3A10D-7D5E-4932-A76F-CD1632FD3D96}"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dirty="0" smtClean="0">
                <a:latin typeface="+mj-lt"/>
              </a:rPr>
              <a:t>Dr Philippe Delacrausaz</a:t>
            </a:r>
          </a:p>
          <a:p>
            <a:r>
              <a:rPr lang="en-US" dirty="0" smtClean="0">
                <a:latin typeface="+mj-lt"/>
              </a:rPr>
              <a:t>Centre </a:t>
            </a:r>
            <a:r>
              <a:rPr lang="en-US" dirty="0" err="1" smtClean="0">
                <a:latin typeface="+mj-lt"/>
              </a:rPr>
              <a:t>d’expertises</a:t>
            </a:r>
            <a:r>
              <a:rPr lang="en-US" dirty="0" smtClean="0">
                <a:latin typeface="+mj-lt"/>
              </a:rPr>
              <a:t>,</a:t>
            </a:r>
          </a:p>
          <a:p>
            <a:r>
              <a:rPr lang="en-US" dirty="0" err="1" smtClean="0">
                <a:latin typeface="+mj-lt"/>
              </a:rPr>
              <a:t>Institut</a:t>
            </a:r>
            <a:r>
              <a:rPr lang="en-US" dirty="0" smtClean="0">
                <a:latin typeface="+mj-lt"/>
              </a:rPr>
              <a:t> de </a:t>
            </a:r>
            <a:r>
              <a:rPr lang="en-US" dirty="0" err="1" smtClean="0">
                <a:latin typeface="+mj-lt"/>
              </a:rPr>
              <a:t>psychiatrie</a:t>
            </a:r>
            <a:r>
              <a:rPr lang="en-US" dirty="0" smtClean="0">
                <a:latin typeface="+mj-lt"/>
              </a:rPr>
              <a:t> </a:t>
            </a:r>
            <a:r>
              <a:rPr lang="en-US" dirty="0" err="1" smtClean="0">
                <a:latin typeface="+mj-lt"/>
              </a:rPr>
              <a:t>légale</a:t>
            </a:r>
            <a:r>
              <a:rPr lang="en-US" dirty="0" smtClean="0">
                <a:latin typeface="+mj-lt"/>
              </a:rPr>
              <a:t>,</a:t>
            </a:r>
          </a:p>
          <a:p>
            <a:r>
              <a:rPr lang="en-US" dirty="0" err="1" smtClean="0">
                <a:latin typeface="+mj-lt"/>
              </a:rPr>
              <a:t>Département</a:t>
            </a:r>
            <a:r>
              <a:rPr lang="en-US" dirty="0" smtClean="0">
                <a:latin typeface="+mj-lt"/>
              </a:rPr>
              <a:t> de </a:t>
            </a:r>
            <a:r>
              <a:rPr lang="en-US" dirty="0" err="1" smtClean="0">
                <a:latin typeface="+mj-lt"/>
              </a:rPr>
              <a:t>psychiatrie</a:t>
            </a:r>
            <a:r>
              <a:rPr lang="en-US" dirty="0" smtClean="0">
                <a:latin typeface="+mj-lt"/>
              </a:rPr>
              <a:t> du CHUV</a:t>
            </a:r>
            <a:endParaRPr lang="en-US" dirty="0">
              <a:latin typeface="+mj-lt"/>
            </a:endParaRPr>
          </a:p>
        </p:txBody>
      </p:sp>
      <p:sp>
        <p:nvSpPr>
          <p:cNvPr id="2" name="Title 1"/>
          <p:cNvSpPr>
            <a:spLocks noGrp="1"/>
          </p:cNvSpPr>
          <p:nvPr>
            <p:ph type="ctrTitle"/>
          </p:nvPr>
        </p:nvSpPr>
        <p:spPr/>
        <p:txBody>
          <a:bodyPr/>
          <a:lstStyle/>
          <a:p>
            <a:r>
              <a:rPr lang="en-US" dirty="0" smtClean="0"/>
              <a:t>Les </a:t>
            </a:r>
            <a:r>
              <a:rPr lang="en-US" dirty="0" err="1" smtClean="0"/>
              <a:t>expertises</a:t>
            </a:r>
            <a:r>
              <a:rPr lang="en-US" dirty="0" smtClean="0"/>
              <a:t> </a:t>
            </a:r>
            <a:r>
              <a:rPr lang="en-US" dirty="0" err="1" smtClean="0"/>
              <a:t>psychiatriques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3600" dirty="0" smtClean="0">
                <a:latin typeface="+mj-lt"/>
              </a:rPr>
              <a:t>La réalisation de l’expertise (pénale)</a:t>
            </a:r>
            <a:endParaRPr lang="fr-CH" sz="3600" dirty="0">
              <a:latin typeface="+mj-lt"/>
            </a:endParaRPr>
          </a:p>
        </p:txBody>
      </p:sp>
      <p:sp>
        <p:nvSpPr>
          <p:cNvPr id="4" name="Espace réservé de la date 3"/>
          <p:cNvSpPr>
            <a:spLocks noGrp="1"/>
          </p:cNvSpPr>
          <p:nvPr>
            <p:ph type="dt" sz="half" idx="10"/>
          </p:nvPr>
        </p:nvSpPr>
        <p:spPr/>
        <p:txBody>
          <a:bodyPr/>
          <a:lstStyle/>
          <a:p>
            <a:fld id="{28160098-2695-4B6C-AFA5-0074A0AAA50D}" type="datetime1">
              <a:rPr lang="fr-CH" smtClean="0"/>
              <a:pPr/>
              <a:t>25.08.2014</a:t>
            </a:fld>
            <a:endParaRPr lang="fr-CH"/>
          </a:p>
        </p:txBody>
      </p:sp>
      <p:sp>
        <p:nvSpPr>
          <p:cNvPr id="5" name="Espace réservé du pied de page 4"/>
          <p:cNvSpPr>
            <a:spLocks noGrp="1"/>
          </p:cNvSpPr>
          <p:nvPr>
            <p:ph type="ftr" sz="quarter" idx="11"/>
          </p:nvPr>
        </p:nvSpPr>
        <p:spPr>
          <a:xfrm>
            <a:off x="914400" y="6172200"/>
            <a:ext cx="4881736" cy="457200"/>
          </a:xfrm>
        </p:spPr>
        <p:txBody>
          <a:bodyPr/>
          <a:lstStyle/>
          <a:p>
            <a:r>
              <a:rPr lang="fr-CH" dirty="0"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normAutofit/>
          </a:bodyPr>
          <a:lstStyle/>
          <a:p>
            <a:fld id="{969031D2-31B9-4879-B378-37FC1C53709A}" type="slidenum">
              <a:rPr lang="fr-CH" smtClean="0"/>
              <a:pPr/>
              <a:t>10</a:t>
            </a:fld>
            <a:endParaRPr lang="fr-CH"/>
          </a:p>
        </p:txBody>
      </p:sp>
      <p:sp>
        <p:nvSpPr>
          <p:cNvPr id="3" name="Espace réservé du contenu 2"/>
          <p:cNvSpPr>
            <a:spLocks noGrp="1"/>
          </p:cNvSpPr>
          <p:nvPr>
            <p:ph sz="quarter" idx="1"/>
          </p:nvPr>
        </p:nvSpPr>
        <p:spPr/>
        <p:txBody>
          <a:bodyPr>
            <a:normAutofit fontScale="85000" lnSpcReduction="10000"/>
          </a:bodyPr>
          <a:lstStyle/>
          <a:p>
            <a:pPr>
              <a:lnSpc>
                <a:spcPct val="140000"/>
              </a:lnSpc>
              <a:defRPr/>
            </a:pPr>
            <a:r>
              <a:rPr lang="fr-CH" sz="2800" dirty="0" smtClean="0">
                <a:latin typeface="+mn-lt"/>
              </a:rPr>
              <a:t>Entretiens avec la personne inculpée ou condamnée (en moyenne trois, au cabinet médical ou en prison)</a:t>
            </a:r>
          </a:p>
          <a:p>
            <a:pPr>
              <a:lnSpc>
                <a:spcPct val="140000"/>
              </a:lnSpc>
              <a:defRPr/>
            </a:pPr>
            <a:r>
              <a:rPr lang="fr-CH" sz="2800" dirty="0" smtClean="0">
                <a:latin typeface="+mn-lt"/>
              </a:rPr>
              <a:t>Pièces utiles du dossier pénal </a:t>
            </a:r>
          </a:p>
          <a:p>
            <a:pPr>
              <a:lnSpc>
                <a:spcPct val="140000"/>
              </a:lnSpc>
              <a:defRPr/>
            </a:pPr>
            <a:r>
              <a:rPr lang="fr-CH" sz="2800" dirty="0" smtClean="0">
                <a:latin typeface="+mn-lt"/>
              </a:rPr>
              <a:t>Pièces du dossier médical, entretiens avec les médecins traitants (si accord de l’expertisé)</a:t>
            </a:r>
          </a:p>
          <a:p>
            <a:pPr>
              <a:lnSpc>
                <a:spcPct val="140000"/>
              </a:lnSpc>
              <a:defRPr/>
            </a:pPr>
            <a:r>
              <a:rPr lang="fr-CH" sz="2800" dirty="0" smtClean="0"/>
              <a:t>Parfois t</a:t>
            </a:r>
            <a:r>
              <a:rPr lang="fr-CH" sz="2800" dirty="0" smtClean="0">
                <a:latin typeface="+mn-lt"/>
              </a:rPr>
              <a:t>ests (</a:t>
            </a:r>
            <a:r>
              <a:rPr lang="fr-CH" sz="2800" dirty="0" err="1" smtClean="0">
                <a:latin typeface="+mn-lt"/>
              </a:rPr>
              <a:t>neuro</a:t>
            </a:r>
            <a:r>
              <a:rPr lang="fr-CH" sz="2800" dirty="0" smtClean="0">
                <a:latin typeface="+mn-lt"/>
              </a:rPr>
              <a:t>-)psychologiques</a:t>
            </a:r>
          </a:p>
          <a:p>
            <a:pPr>
              <a:lnSpc>
                <a:spcPct val="140000"/>
              </a:lnSpc>
              <a:defRPr/>
            </a:pPr>
            <a:r>
              <a:rPr lang="fr-CH" sz="2800" dirty="0" smtClean="0">
                <a:latin typeface="+mn-lt"/>
              </a:rPr>
              <a:t>Eventuellement examens </a:t>
            </a:r>
            <a:r>
              <a:rPr lang="fr-CH" sz="2800" dirty="0" err="1" smtClean="0">
                <a:latin typeface="+mn-lt"/>
              </a:rPr>
              <a:t>paracliniques</a:t>
            </a:r>
            <a:r>
              <a:rPr lang="fr-CH" sz="2800" dirty="0" smtClean="0">
                <a:latin typeface="+mn-lt"/>
              </a:rPr>
              <a:t> (p.ex.: laboratoire, scanner cérébral, EEG, etc…)</a:t>
            </a:r>
            <a:endParaRPr lang="fr-FR" sz="2800" dirty="0" smtClean="0">
              <a:latin typeface="+mn-lt"/>
            </a:endParaRPr>
          </a:p>
          <a:p>
            <a:endParaRPr lang="fr-CH"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3600" dirty="0" smtClean="0">
                <a:latin typeface="+mn-lt"/>
              </a:rPr>
              <a:t>Le rapport d’expertise</a:t>
            </a:r>
            <a:endParaRPr lang="fr-CH" sz="3600" dirty="0">
              <a:latin typeface="+mn-lt"/>
            </a:endParaRPr>
          </a:p>
        </p:txBody>
      </p:sp>
      <p:sp>
        <p:nvSpPr>
          <p:cNvPr id="4" name="Espace réservé de la date 3"/>
          <p:cNvSpPr>
            <a:spLocks noGrp="1"/>
          </p:cNvSpPr>
          <p:nvPr>
            <p:ph type="dt" sz="half" idx="10"/>
          </p:nvPr>
        </p:nvSpPr>
        <p:spPr/>
        <p:txBody>
          <a:bodyPr/>
          <a:lstStyle/>
          <a:p>
            <a:fld id="{AE6E5544-2EC7-4229-AA92-2BA3A014402A}" type="datetime1">
              <a:rPr lang="fr-CH" smtClean="0"/>
              <a:pPr/>
              <a:t>25.08.2014</a:t>
            </a:fld>
            <a:endParaRPr lang="fr-CH"/>
          </a:p>
        </p:txBody>
      </p:sp>
      <p:sp>
        <p:nvSpPr>
          <p:cNvPr id="6" name="Espace réservé du pied de page 5"/>
          <p:cNvSpPr>
            <a:spLocks noGrp="1"/>
          </p:cNvSpPr>
          <p:nvPr>
            <p:ph type="ftr" sz="quarter" idx="11"/>
          </p:nvPr>
        </p:nvSpPr>
        <p:spPr>
          <a:xfrm>
            <a:off x="914400" y="6172200"/>
            <a:ext cx="4665712" cy="457200"/>
          </a:xfrm>
        </p:spPr>
        <p:txBody>
          <a:bodyPr/>
          <a:lstStyle/>
          <a:p>
            <a:r>
              <a:rPr lang="fr-CH" dirty="0" smtClean="0"/>
              <a:t>Les expertises psychiatriques - Conférence au GRAAP</a:t>
            </a:r>
            <a:endParaRPr lang="fr-CH" dirty="0"/>
          </a:p>
        </p:txBody>
      </p:sp>
      <p:sp>
        <p:nvSpPr>
          <p:cNvPr id="5" name="Espace réservé du numéro de diapositive 4"/>
          <p:cNvSpPr>
            <a:spLocks noGrp="1"/>
          </p:cNvSpPr>
          <p:nvPr>
            <p:ph type="sldNum" sz="quarter" idx="12"/>
          </p:nvPr>
        </p:nvSpPr>
        <p:spPr/>
        <p:txBody>
          <a:bodyPr>
            <a:normAutofit/>
          </a:bodyPr>
          <a:lstStyle/>
          <a:p>
            <a:fld id="{969031D2-31B9-4879-B378-37FC1C53709A}" type="slidenum">
              <a:rPr lang="fr-CH" smtClean="0"/>
              <a:pPr/>
              <a:t>11</a:t>
            </a:fld>
            <a:endParaRPr lang="fr-CH"/>
          </a:p>
        </p:txBody>
      </p:sp>
      <p:sp>
        <p:nvSpPr>
          <p:cNvPr id="3" name="Espace réservé du contenu 2"/>
          <p:cNvSpPr>
            <a:spLocks noGrp="1"/>
          </p:cNvSpPr>
          <p:nvPr>
            <p:ph sz="quarter" idx="1"/>
          </p:nvPr>
        </p:nvSpPr>
        <p:spPr/>
        <p:txBody>
          <a:bodyPr>
            <a:normAutofit/>
          </a:bodyPr>
          <a:lstStyle/>
          <a:p>
            <a:pPr>
              <a:lnSpc>
                <a:spcPct val="90000"/>
              </a:lnSpc>
            </a:pPr>
            <a:r>
              <a:rPr lang="fr-CH" sz="2400" dirty="0" smtClean="0">
                <a:latin typeface="+mn-lt"/>
              </a:rPr>
              <a:t>Eléments sur lesquels se fonde l’expertise</a:t>
            </a:r>
          </a:p>
          <a:p>
            <a:pPr>
              <a:lnSpc>
                <a:spcPct val="90000"/>
              </a:lnSpc>
            </a:pPr>
            <a:r>
              <a:rPr lang="fr-CH" sz="2400" dirty="0" smtClean="0">
                <a:latin typeface="+mn-lt"/>
              </a:rPr>
              <a:t>Faits /Contexte de l’expertise</a:t>
            </a:r>
          </a:p>
          <a:p>
            <a:pPr>
              <a:lnSpc>
                <a:spcPct val="90000"/>
              </a:lnSpc>
            </a:pPr>
            <a:r>
              <a:rPr lang="fr-CH" sz="2400" dirty="0" smtClean="0">
                <a:latin typeface="+mn-lt"/>
              </a:rPr>
              <a:t>Indications subjectives de la personne expertisée</a:t>
            </a:r>
          </a:p>
          <a:p>
            <a:pPr>
              <a:lnSpc>
                <a:spcPct val="90000"/>
              </a:lnSpc>
            </a:pPr>
            <a:r>
              <a:rPr lang="fr-CH" sz="2400" dirty="0" smtClean="0">
                <a:latin typeface="+mn-lt"/>
              </a:rPr>
              <a:t>Anamnèse</a:t>
            </a:r>
          </a:p>
          <a:p>
            <a:pPr>
              <a:lnSpc>
                <a:spcPct val="90000"/>
              </a:lnSpc>
            </a:pPr>
            <a:r>
              <a:rPr lang="fr-CH" sz="2400" dirty="0" smtClean="0">
                <a:latin typeface="+mn-lt"/>
              </a:rPr>
              <a:t>Observation clinique</a:t>
            </a:r>
          </a:p>
          <a:p>
            <a:pPr>
              <a:lnSpc>
                <a:spcPct val="90000"/>
              </a:lnSpc>
            </a:pPr>
            <a:r>
              <a:rPr lang="fr-CH" sz="2400" dirty="0" smtClean="0">
                <a:latin typeface="+mn-lt"/>
              </a:rPr>
              <a:t>Examens complémentaires</a:t>
            </a:r>
          </a:p>
          <a:p>
            <a:pPr>
              <a:lnSpc>
                <a:spcPct val="90000"/>
              </a:lnSpc>
            </a:pPr>
            <a:r>
              <a:rPr lang="fr-CH" sz="2400" dirty="0" smtClean="0">
                <a:latin typeface="+mn-lt"/>
              </a:rPr>
              <a:t>Diagnostic</a:t>
            </a:r>
          </a:p>
          <a:p>
            <a:pPr>
              <a:lnSpc>
                <a:spcPct val="90000"/>
              </a:lnSpc>
            </a:pPr>
            <a:r>
              <a:rPr lang="fr-CH" sz="2400" dirty="0" smtClean="0">
                <a:latin typeface="+mn-lt"/>
              </a:rPr>
              <a:t>Discussion </a:t>
            </a:r>
          </a:p>
          <a:p>
            <a:pPr>
              <a:lnSpc>
                <a:spcPct val="90000"/>
              </a:lnSpc>
            </a:pPr>
            <a:r>
              <a:rPr lang="fr-CH" sz="2400" dirty="0" smtClean="0">
                <a:latin typeface="+mn-lt"/>
              </a:rPr>
              <a:t>Réponses formelles aux questions</a:t>
            </a:r>
            <a:endParaRPr lang="fr-FR" sz="2400" dirty="0" smtClean="0">
              <a:latin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sz="3600" dirty="0" smtClean="0">
                <a:latin typeface="+mj-lt"/>
              </a:rPr>
              <a:t>Le devenir de l’expertise </a:t>
            </a:r>
            <a:r>
              <a:rPr lang="fr-CH" sz="3600" dirty="0" err="1" smtClean="0">
                <a:latin typeface="+mj-lt"/>
              </a:rPr>
              <a:t>présentencielle</a:t>
            </a:r>
            <a:endParaRPr lang="fr-CH" sz="3600" dirty="0">
              <a:latin typeface="+mj-lt"/>
            </a:endParaRPr>
          </a:p>
        </p:txBody>
      </p:sp>
      <p:sp>
        <p:nvSpPr>
          <p:cNvPr id="4" name="Espace réservé de la date 3"/>
          <p:cNvSpPr>
            <a:spLocks noGrp="1"/>
          </p:cNvSpPr>
          <p:nvPr>
            <p:ph type="dt" sz="half" idx="10"/>
          </p:nvPr>
        </p:nvSpPr>
        <p:spPr/>
        <p:txBody>
          <a:bodyPr/>
          <a:lstStyle/>
          <a:p>
            <a:fld id="{7BBDE875-0318-4D27-AAFD-BEE5E95274AE}" type="datetime1">
              <a:rPr lang="fr-CH" smtClean="0"/>
              <a:pPr/>
              <a:t>25.08.2014</a:t>
            </a:fld>
            <a:endParaRPr lang="fr-CH"/>
          </a:p>
        </p:txBody>
      </p:sp>
      <p:sp>
        <p:nvSpPr>
          <p:cNvPr id="5" name="Espace réservé du pied de page 4"/>
          <p:cNvSpPr>
            <a:spLocks noGrp="1"/>
          </p:cNvSpPr>
          <p:nvPr>
            <p:ph type="ftr" sz="quarter" idx="11"/>
          </p:nvPr>
        </p:nvSpPr>
        <p:spPr>
          <a:xfrm>
            <a:off x="914400" y="6172200"/>
            <a:ext cx="4809728" cy="457200"/>
          </a:xfrm>
        </p:spPr>
        <p:txBody>
          <a:bodyPr/>
          <a:lstStyle/>
          <a:p>
            <a:r>
              <a:rPr lang="fr-CH" dirty="0"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normAutofit/>
          </a:bodyPr>
          <a:lstStyle/>
          <a:p>
            <a:fld id="{969031D2-31B9-4879-B378-37FC1C53709A}" type="slidenum">
              <a:rPr lang="fr-CH" smtClean="0"/>
              <a:pPr/>
              <a:t>12</a:t>
            </a:fld>
            <a:endParaRPr lang="fr-CH"/>
          </a:p>
        </p:txBody>
      </p:sp>
      <p:sp>
        <p:nvSpPr>
          <p:cNvPr id="3" name="Espace réservé du contenu 2"/>
          <p:cNvSpPr>
            <a:spLocks noGrp="1"/>
          </p:cNvSpPr>
          <p:nvPr>
            <p:ph sz="quarter" idx="1"/>
          </p:nvPr>
        </p:nvSpPr>
        <p:spPr/>
        <p:txBody>
          <a:bodyPr>
            <a:normAutofit fontScale="77500" lnSpcReduction="20000"/>
          </a:bodyPr>
          <a:lstStyle/>
          <a:p>
            <a:pPr>
              <a:lnSpc>
                <a:spcPct val="120000"/>
              </a:lnSpc>
              <a:defRPr/>
            </a:pPr>
            <a:r>
              <a:rPr lang="fr-CH" sz="2800" dirty="0" smtClean="0">
                <a:latin typeface="+mn-lt"/>
              </a:rPr>
              <a:t>Une fois le rapport d’expertise rédigé, et ses conclusions discutées avec la personne expertisée si elle en exprime le souhait, il est envoyé au mandant qui en adresse copie aux parties (avocat, partie civile, procureur) </a:t>
            </a:r>
          </a:p>
          <a:p>
            <a:pPr>
              <a:lnSpc>
                <a:spcPct val="120000"/>
              </a:lnSpc>
              <a:defRPr/>
            </a:pPr>
            <a:r>
              <a:rPr lang="fr-CH" sz="2800" dirty="0" smtClean="0">
                <a:latin typeface="+mn-lt"/>
              </a:rPr>
              <a:t>Lors de l’audience de justice, tout ou partie peut en être lu(e) publiquement. L’expert peut être cité à comparaître à l’audience</a:t>
            </a:r>
          </a:p>
          <a:p>
            <a:pPr>
              <a:lnSpc>
                <a:spcPct val="120000"/>
              </a:lnSpc>
              <a:defRPr/>
            </a:pPr>
            <a:r>
              <a:rPr lang="fr-CH" sz="2800" dirty="0" smtClean="0">
                <a:latin typeface="+mn-lt"/>
              </a:rPr>
              <a:t>L’expertise reste ensuite dans le dossier pénal, mais il est fréquent que des copies accompagnent la personne expertisée dans son parcours, pénitentiaire notamment</a:t>
            </a:r>
            <a:endParaRPr lang="fr-FR" sz="2800" dirty="0" smtClean="0">
              <a:latin typeface="+mn-lt"/>
            </a:endParaRPr>
          </a:p>
          <a:p>
            <a:pPr>
              <a:buNone/>
            </a:pPr>
            <a:endParaRPr lang="fr-CH"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3600" dirty="0" smtClean="0">
                <a:latin typeface="+mj-lt"/>
              </a:rPr>
              <a:t>Que </a:t>
            </a:r>
            <a:r>
              <a:rPr lang="fr-CH" sz="3600" dirty="0" smtClean="0"/>
              <a:t>peut/sait</a:t>
            </a:r>
            <a:r>
              <a:rPr lang="fr-CH" sz="3600" dirty="0" smtClean="0">
                <a:latin typeface="+mj-lt"/>
              </a:rPr>
              <a:t> faire le psychiatre ?</a:t>
            </a:r>
            <a:endParaRPr lang="fr-CH" sz="3600" dirty="0">
              <a:latin typeface="+mj-lt"/>
            </a:endParaRPr>
          </a:p>
        </p:txBody>
      </p:sp>
      <p:sp>
        <p:nvSpPr>
          <p:cNvPr id="4" name="Espace réservé de la date 3"/>
          <p:cNvSpPr>
            <a:spLocks noGrp="1"/>
          </p:cNvSpPr>
          <p:nvPr>
            <p:ph type="dt" sz="half" idx="10"/>
          </p:nvPr>
        </p:nvSpPr>
        <p:spPr/>
        <p:txBody>
          <a:bodyPr/>
          <a:lstStyle/>
          <a:p>
            <a:fld id="{C7F9141D-B9A8-4617-B7B3-C3EF8F11B3C8}" type="datetime1">
              <a:rPr lang="fr-CH" smtClean="0"/>
              <a:pPr/>
              <a:t>25.08.2014</a:t>
            </a:fld>
            <a:endParaRPr lang="fr-CH"/>
          </a:p>
        </p:txBody>
      </p:sp>
      <p:sp>
        <p:nvSpPr>
          <p:cNvPr id="5" name="Espace réservé du pied de page 4"/>
          <p:cNvSpPr>
            <a:spLocks noGrp="1"/>
          </p:cNvSpPr>
          <p:nvPr>
            <p:ph type="ftr" sz="quarter" idx="11"/>
          </p:nvPr>
        </p:nvSpPr>
        <p:spPr>
          <a:xfrm>
            <a:off x="914400" y="6172200"/>
            <a:ext cx="4881736" cy="457200"/>
          </a:xfrm>
        </p:spPr>
        <p:txBody>
          <a:bodyPr/>
          <a:lstStyle/>
          <a:p>
            <a:r>
              <a:rPr lang="fr-CH" dirty="0"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normAutofit/>
          </a:bodyPr>
          <a:lstStyle/>
          <a:p>
            <a:fld id="{969031D2-31B9-4879-B378-37FC1C53709A}" type="slidenum">
              <a:rPr lang="fr-CH" smtClean="0"/>
              <a:pPr/>
              <a:t>13</a:t>
            </a:fld>
            <a:endParaRPr lang="fr-CH"/>
          </a:p>
        </p:txBody>
      </p:sp>
      <p:sp>
        <p:nvSpPr>
          <p:cNvPr id="3" name="Espace réservé du contenu 2"/>
          <p:cNvSpPr>
            <a:spLocks noGrp="1"/>
          </p:cNvSpPr>
          <p:nvPr>
            <p:ph sz="quarter" idx="1"/>
          </p:nvPr>
        </p:nvSpPr>
        <p:spPr/>
        <p:txBody>
          <a:bodyPr>
            <a:normAutofit lnSpcReduction="10000"/>
          </a:bodyPr>
          <a:lstStyle/>
          <a:p>
            <a:pPr>
              <a:lnSpc>
                <a:spcPct val="150000"/>
              </a:lnSpc>
            </a:pPr>
            <a:r>
              <a:rPr lang="fr-CH" sz="2400" dirty="0" smtClean="0">
                <a:latin typeface="+mn-lt"/>
              </a:rPr>
              <a:t>Poser un diagnostic en fonction d’une analyse des symptômes psychopathologiques</a:t>
            </a:r>
          </a:p>
          <a:p>
            <a:pPr>
              <a:lnSpc>
                <a:spcPct val="150000"/>
              </a:lnSpc>
            </a:pPr>
            <a:r>
              <a:rPr lang="fr-CH" sz="2400" dirty="0" smtClean="0">
                <a:latin typeface="+mn-lt"/>
              </a:rPr>
              <a:t>Chercher s’il existe un lien de causalité entre ce diagnostic et les faits qui sont reprochés à la personne expertisée</a:t>
            </a:r>
          </a:p>
          <a:p>
            <a:pPr>
              <a:lnSpc>
                <a:spcPct val="150000"/>
              </a:lnSpc>
            </a:pPr>
            <a:r>
              <a:rPr lang="fr-CH" sz="2400" dirty="0" smtClean="0">
                <a:latin typeface="+mn-lt"/>
              </a:rPr>
              <a:t>Evaluer les risques de récidive à partir d’éléments psychiatriques et éventuellement proposer un traitement qui puisse diminuer ce risque</a:t>
            </a:r>
          </a:p>
          <a:p>
            <a:endParaRPr lang="fr-CH"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3600" dirty="0" smtClean="0">
                <a:latin typeface="+mj-lt"/>
              </a:rPr>
              <a:t>Que ne doit pas faire le psychiatre? </a:t>
            </a:r>
            <a:endParaRPr lang="fr-CH" sz="3600" dirty="0">
              <a:latin typeface="+mj-lt"/>
            </a:endParaRPr>
          </a:p>
        </p:txBody>
      </p:sp>
      <p:sp>
        <p:nvSpPr>
          <p:cNvPr id="4" name="Espace réservé de la date 3"/>
          <p:cNvSpPr>
            <a:spLocks noGrp="1"/>
          </p:cNvSpPr>
          <p:nvPr>
            <p:ph type="dt" sz="half" idx="10"/>
          </p:nvPr>
        </p:nvSpPr>
        <p:spPr/>
        <p:txBody>
          <a:bodyPr/>
          <a:lstStyle/>
          <a:p>
            <a:fld id="{C6460AB9-2710-41F2-B4F6-0C9B153BAA78}" type="datetime1">
              <a:rPr lang="fr-CH" smtClean="0"/>
              <a:pPr/>
              <a:t>25.08.2014</a:t>
            </a:fld>
            <a:endParaRPr lang="fr-CH"/>
          </a:p>
        </p:txBody>
      </p:sp>
      <p:sp>
        <p:nvSpPr>
          <p:cNvPr id="5" name="Espace réservé du pied de page 4"/>
          <p:cNvSpPr>
            <a:spLocks noGrp="1"/>
          </p:cNvSpPr>
          <p:nvPr>
            <p:ph type="ftr" sz="quarter" idx="11"/>
          </p:nvPr>
        </p:nvSpPr>
        <p:spPr>
          <a:xfrm>
            <a:off x="914400" y="6172200"/>
            <a:ext cx="4953744" cy="457200"/>
          </a:xfrm>
        </p:spPr>
        <p:txBody>
          <a:bodyPr/>
          <a:lstStyle/>
          <a:p>
            <a:r>
              <a:rPr lang="fr-CH" dirty="0"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normAutofit/>
          </a:bodyPr>
          <a:lstStyle/>
          <a:p>
            <a:fld id="{969031D2-31B9-4879-B378-37FC1C53709A}" type="slidenum">
              <a:rPr lang="fr-CH" smtClean="0"/>
              <a:pPr/>
              <a:t>14</a:t>
            </a:fld>
            <a:endParaRPr lang="fr-CH"/>
          </a:p>
        </p:txBody>
      </p:sp>
      <p:sp>
        <p:nvSpPr>
          <p:cNvPr id="3" name="Espace réservé du contenu 2"/>
          <p:cNvSpPr>
            <a:spLocks noGrp="1"/>
          </p:cNvSpPr>
          <p:nvPr>
            <p:ph sz="quarter" idx="1"/>
          </p:nvPr>
        </p:nvSpPr>
        <p:spPr/>
        <p:txBody>
          <a:bodyPr/>
          <a:lstStyle/>
          <a:p>
            <a:pPr>
              <a:buNone/>
            </a:pPr>
            <a:endParaRPr lang="fr-CH" sz="2400" dirty="0" smtClean="0">
              <a:latin typeface="+mn-lt"/>
            </a:endParaRPr>
          </a:p>
          <a:p>
            <a:r>
              <a:rPr lang="fr-CH" sz="2400" dirty="0" smtClean="0">
                <a:latin typeface="+mn-lt"/>
              </a:rPr>
              <a:t>Se prononcer sur la détermination de la culpabilité ou de l’innocence de l’expertisé</a:t>
            </a:r>
          </a:p>
          <a:p>
            <a:endParaRPr lang="fr-CH" sz="2400" dirty="0" smtClean="0">
              <a:latin typeface="+mn-lt"/>
            </a:endParaRPr>
          </a:p>
          <a:p>
            <a:r>
              <a:rPr lang="fr-CH" sz="2400" dirty="0" smtClean="0">
                <a:latin typeface="+mn-lt"/>
              </a:rPr>
              <a:t>Donner son avis sur le futur jugement et en particulier sur l’éventuelle peine</a:t>
            </a:r>
          </a:p>
          <a:p>
            <a:endParaRPr lang="fr-CH"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latin typeface="+mj-lt"/>
              </a:rPr>
              <a:t>La qualité des expertises</a:t>
            </a:r>
            <a:endParaRPr lang="fr-CH" dirty="0">
              <a:latin typeface="+mj-lt"/>
            </a:endParaRPr>
          </a:p>
        </p:txBody>
      </p:sp>
      <p:sp>
        <p:nvSpPr>
          <p:cNvPr id="4" name="Espace réservé de la date 3"/>
          <p:cNvSpPr>
            <a:spLocks noGrp="1"/>
          </p:cNvSpPr>
          <p:nvPr>
            <p:ph type="dt" sz="half" idx="10"/>
          </p:nvPr>
        </p:nvSpPr>
        <p:spPr/>
        <p:txBody>
          <a:bodyPr/>
          <a:lstStyle/>
          <a:p>
            <a:fld id="{E3B110F6-6646-4560-B51F-C340D8439960}"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521696"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15</a:t>
            </a:fld>
            <a:endParaRPr lang="en-US"/>
          </a:p>
        </p:txBody>
      </p:sp>
      <p:sp>
        <p:nvSpPr>
          <p:cNvPr id="3" name="Espace réservé du contenu 2"/>
          <p:cNvSpPr>
            <a:spLocks noGrp="1"/>
          </p:cNvSpPr>
          <p:nvPr>
            <p:ph sz="quarter" idx="1"/>
          </p:nvPr>
        </p:nvSpPr>
        <p:spPr/>
        <p:txBody>
          <a:bodyPr>
            <a:normAutofit lnSpcReduction="10000"/>
          </a:bodyPr>
          <a:lstStyle/>
          <a:p>
            <a:pPr>
              <a:lnSpc>
                <a:spcPct val="90000"/>
              </a:lnSpc>
            </a:pPr>
            <a:r>
              <a:rPr lang="fr-CH" dirty="0" smtClean="0">
                <a:latin typeface="+mn-lt"/>
              </a:rPr>
              <a:t>Impartialité</a:t>
            </a:r>
          </a:p>
          <a:p>
            <a:pPr>
              <a:lnSpc>
                <a:spcPct val="90000"/>
              </a:lnSpc>
            </a:pPr>
            <a:endParaRPr lang="fr-CH" dirty="0" smtClean="0">
              <a:latin typeface="+mn-lt"/>
            </a:endParaRPr>
          </a:p>
          <a:p>
            <a:pPr>
              <a:lnSpc>
                <a:spcPct val="90000"/>
              </a:lnSpc>
            </a:pPr>
            <a:r>
              <a:rPr lang="fr-CH" dirty="0" smtClean="0">
                <a:latin typeface="+mn-lt"/>
              </a:rPr>
              <a:t>Importance d’une méthodologie transparente</a:t>
            </a:r>
          </a:p>
          <a:p>
            <a:pPr>
              <a:lnSpc>
                <a:spcPct val="90000"/>
              </a:lnSpc>
            </a:pPr>
            <a:endParaRPr lang="fr-CH" dirty="0" smtClean="0">
              <a:latin typeface="+mn-lt"/>
            </a:endParaRPr>
          </a:p>
          <a:p>
            <a:pPr>
              <a:lnSpc>
                <a:spcPct val="90000"/>
              </a:lnSpc>
            </a:pPr>
            <a:r>
              <a:rPr lang="fr-CH" dirty="0" smtClean="0">
                <a:latin typeface="+mn-lt"/>
              </a:rPr>
              <a:t>Importance d’un langage clair et de l’absence du </a:t>
            </a:r>
            <a:r>
              <a:rPr lang="fr-CH" dirty="0" err="1" smtClean="0">
                <a:latin typeface="+mn-lt"/>
              </a:rPr>
              <a:t>jargonage</a:t>
            </a:r>
            <a:r>
              <a:rPr lang="fr-CH" dirty="0" smtClean="0">
                <a:latin typeface="+mn-lt"/>
              </a:rPr>
              <a:t> professionnel</a:t>
            </a:r>
          </a:p>
          <a:p>
            <a:pPr>
              <a:lnSpc>
                <a:spcPct val="90000"/>
              </a:lnSpc>
            </a:pPr>
            <a:endParaRPr lang="fr-CH" dirty="0" smtClean="0">
              <a:latin typeface="+mn-lt"/>
            </a:endParaRPr>
          </a:p>
          <a:p>
            <a:pPr>
              <a:lnSpc>
                <a:spcPct val="90000"/>
              </a:lnSpc>
            </a:pPr>
            <a:r>
              <a:rPr lang="fr-CH" dirty="0" smtClean="0">
                <a:latin typeface="+mn-lt"/>
              </a:rPr>
              <a:t>Tenir compte d’éventuelles hypothèses contradictoires</a:t>
            </a:r>
          </a:p>
          <a:p>
            <a:pPr>
              <a:lnSpc>
                <a:spcPct val="90000"/>
              </a:lnSpc>
            </a:pPr>
            <a:endParaRPr lang="fr-CH" dirty="0" smtClean="0">
              <a:latin typeface="+mn-lt"/>
            </a:endParaRPr>
          </a:p>
          <a:p>
            <a:pPr>
              <a:lnSpc>
                <a:spcPct val="90000"/>
              </a:lnSpc>
            </a:pPr>
            <a:r>
              <a:rPr lang="fr-CH" dirty="0" smtClean="0">
                <a:latin typeface="+mn-lt"/>
              </a:rPr>
              <a:t>Importance d’une formation spécialisée des experts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dirty="0" smtClean="0"/>
              <a:t>Situation dans le Canton de Vaud</a:t>
            </a:r>
            <a:endParaRPr lang="fr-CH" dirty="0"/>
          </a:p>
        </p:txBody>
      </p:sp>
      <p:sp>
        <p:nvSpPr>
          <p:cNvPr id="3" name="Espace réservé du texte 2"/>
          <p:cNvSpPr>
            <a:spLocks noGrp="1"/>
          </p:cNvSpPr>
          <p:nvPr>
            <p:ph type="body" idx="1"/>
          </p:nvPr>
        </p:nvSpPr>
        <p:spPr/>
        <p:txBody>
          <a:bodyPr/>
          <a:lstStyle/>
          <a:p>
            <a:endParaRPr lang="fr-CH"/>
          </a:p>
        </p:txBody>
      </p:sp>
      <p:sp>
        <p:nvSpPr>
          <p:cNvPr id="4" name="Espace réservé de la date 3"/>
          <p:cNvSpPr>
            <a:spLocks noGrp="1"/>
          </p:cNvSpPr>
          <p:nvPr>
            <p:ph type="dt" sz="half" idx="10"/>
          </p:nvPr>
        </p:nvSpPr>
        <p:spPr/>
        <p:txBody>
          <a:bodyPr/>
          <a:lstStyle/>
          <a:p>
            <a:fld id="{69A15D31-5F35-410D-82AA-42A81EA646B1}" type="datetime1">
              <a:rPr lang="fr-CH" smtClean="0"/>
              <a:pPr/>
              <a:t>25.08.2014</a:t>
            </a:fld>
            <a:endParaRPr lang="en-US"/>
          </a:p>
        </p:txBody>
      </p:sp>
      <p:sp>
        <p:nvSpPr>
          <p:cNvPr id="5" name="Espace réservé du pied de page 4"/>
          <p:cNvSpPr>
            <a:spLocks noGrp="1"/>
          </p:cNvSpPr>
          <p:nvPr>
            <p:ph type="ftr" sz="quarter" idx="11"/>
          </p:nvPr>
        </p:nvSpPr>
        <p:spPr>
          <a:xfrm>
            <a:off x="800100" y="6172200"/>
            <a:ext cx="4996036" cy="457200"/>
          </a:xfrm>
        </p:spPr>
        <p:txBody>
          <a:bodyPr/>
          <a:lstStyle/>
          <a:p>
            <a:r>
              <a:rPr lang="fr-CH" dirty="0" smtClean="0"/>
              <a:t>Les expertises psychiatriques - Conférence au GRAAP</a:t>
            </a:r>
            <a:endParaRPr lang="en-US" dirty="0"/>
          </a:p>
        </p:txBody>
      </p:sp>
      <p:sp>
        <p:nvSpPr>
          <p:cNvPr id="6" name="Espace réservé du numéro de diapositive 5"/>
          <p:cNvSpPr>
            <a:spLocks noGrp="1"/>
          </p:cNvSpPr>
          <p:nvPr>
            <p:ph type="sldNum" sz="quarter" idx="12"/>
          </p:nvPr>
        </p:nvSpPr>
        <p:spPr/>
        <p:txBody>
          <a:bodyPr/>
          <a:lstStyle/>
          <a:p>
            <a:fld id="{04A3A10D-7D5E-4932-A76F-CD1632FD3D96}"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sz="4000" i="1" dirty="0" smtClean="0"/>
              <a:t>La psychiatrie légale au DP-CHUV</a:t>
            </a:r>
            <a:endParaRPr lang="fr-CH" sz="4000" i="1" dirty="0"/>
          </a:p>
        </p:txBody>
      </p:sp>
      <p:sp>
        <p:nvSpPr>
          <p:cNvPr id="4" name="Espace réservé de la date 3"/>
          <p:cNvSpPr>
            <a:spLocks noGrp="1"/>
          </p:cNvSpPr>
          <p:nvPr>
            <p:ph type="dt" sz="half" idx="10"/>
          </p:nvPr>
        </p:nvSpPr>
        <p:spPr/>
        <p:txBody>
          <a:bodyPr/>
          <a:lstStyle/>
          <a:p>
            <a:fld id="{9FF6D157-7E0C-4B63-BF33-9F695357E037}"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809728"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17</a:t>
            </a:fld>
            <a:endParaRPr lang="en-US"/>
          </a:p>
        </p:txBody>
      </p:sp>
      <p:sp>
        <p:nvSpPr>
          <p:cNvPr id="3" name="Espace réservé du contenu 2"/>
          <p:cNvSpPr>
            <a:spLocks noGrp="1"/>
          </p:cNvSpPr>
          <p:nvPr>
            <p:ph sz="quarter" idx="1"/>
          </p:nvPr>
        </p:nvSpPr>
        <p:spPr/>
        <p:txBody>
          <a:bodyPr>
            <a:normAutofit lnSpcReduction="10000"/>
          </a:bodyPr>
          <a:lstStyle/>
          <a:p>
            <a:r>
              <a:rPr lang="fr-CH" sz="2800" dirty="0" smtClean="0"/>
              <a:t>SMPP (Prof. B. Gravier)</a:t>
            </a:r>
          </a:p>
          <a:p>
            <a:pPr lvl="1"/>
            <a:r>
              <a:rPr lang="fr-CH" sz="2400" dirty="0" smtClean="0"/>
              <a:t>Soins aux détenus du canton de Vaud  (y c. mineurs)</a:t>
            </a:r>
          </a:p>
          <a:p>
            <a:pPr lvl="1"/>
            <a:r>
              <a:rPr lang="fr-CH" sz="2400" dirty="0" smtClean="0"/>
              <a:t>Traitements sous mandat (dans le cadre carcéral)</a:t>
            </a:r>
          </a:p>
          <a:p>
            <a:pPr lvl="1"/>
            <a:r>
              <a:rPr lang="fr-CH" sz="2400" dirty="0" smtClean="0"/>
              <a:t>Consultation ambulatoire spécialisée pour auteurs d’infractions à caractère sexuel</a:t>
            </a:r>
          </a:p>
          <a:p>
            <a:pPr lvl="1">
              <a:buNone/>
            </a:pPr>
            <a:endParaRPr lang="fr-CH" sz="2400" dirty="0" smtClean="0"/>
          </a:p>
          <a:p>
            <a:r>
              <a:rPr lang="fr-CH" sz="3000" dirty="0" smtClean="0"/>
              <a:t>Institut de psychiatrie légale (Prof. J. Gasser)</a:t>
            </a:r>
          </a:p>
          <a:p>
            <a:pPr lvl="1"/>
            <a:r>
              <a:rPr lang="fr-CH" sz="2400" dirty="0" smtClean="0"/>
              <a:t>Expertises</a:t>
            </a:r>
          </a:p>
          <a:p>
            <a:pPr lvl="1"/>
            <a:r>
              <a:rPr lang="fr-CH" sz="2400" dirty="0" smtClean="0"/>
              <a:t>Activités académiques en psychiatrie légale</a:t>
            </a:r>
          </a:p>
          <a:p>
            <a:pPr lvl="1"/>
            <a:endParaRPr lang="fr-CH"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4000" i="1" dirty="0" smtClean="0"/>
              <a:t>IPL</a:t>
            </a:r>
            <a:endParaRPr lang="fr-CH" sz="4000" i="1" dirty="0"/>
          </a:p>
        </p:txBody>
      </p:sp>
      <p:sp>
        <p:nvSpPr>
          <p:cNvPr id="4" name="Espace réservé de la date 3"/>
          <p:cNvSpPr>
            <a:spLocks noGrp="1"/>
          </p:cNvSpPr>
          <p:nvPr>
            <p:ph type="dt" sz="half" idx="10"/>
          </p:nvPr>
        </p:nvSpPr>
        <p:spPr/>
        <p:txBody>
          <a:bodyPr/>
          <a:lstStyle/>
          <a:p>
            <a:fld id="{0BC476A1-38C4-47FB-BC9F-2E85FE6000B1}"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809728"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18</a:t>
            </a:fld>
            <a:endParaRPr lang="en-US"/>
          </a:p>
        </p:txBody>
      </p:sp>
      <p:sp>
        <p:nvSpPr>
          <p:cNvPr id="3" name="Espace réservé du contenu 2"/>
          <p:cNvSpPr>
            <a:spLocks noGrp="1"/>
          </p:cNvSpPr>
          <p:nvPr>
            <p:ph sz="quarter" idx="1"/>
          </p:nvPr>
        </p:nvSpPr>
        <p:spPr/>
        <p:txBody>
          <a:bodyPr/>
          <a:lstStyle/>
          <a:p>
            <a:r>
              <a:rPr lang="fr-CH" dirty="0" smtClean="0"/>
              <a:t>Centre d’expertises (CE)</a:t>
            </a:r>
          </a:p>
          <a:p>
            <a:r>
              <a:rPr lang="fr-CH" dirty="0" smtClean="0"/>
              <a:t>Unité de </a:t>
            </a:r>
            <a:r>
              <a:rPr lang="fr-CH" dirty="0" err="1" smtClean="0"/>
              <a:t>pédo-psychiatrie</a:t>
            </a:r>
            <a:r>
              <a:rPr lang="fr-CH" dirty="0" smtClean="0"/>
              <a:t> légale (UPL)</a:t>
            </a:r>
          </a:p>
          <a:p>
            <a:r>
              <a:rPr lang="fr-CH" dirty="0" smtClean="0"/>
              <a:t>Unité de recherche en psychiatrie et psychologie légale (URPPL)</a:t>
            </a:r>
          </a:p>
          <a:p>
            <a:r>
              <a:rPr lang="fr-CH" dirty="0" smtClean="0"/>
              <a:t>Unité d’enseignement (UEPL)</a:t>
            </a:r>
            <a:endParaRPr lang="fr-CH"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4000" i="1" dirty="0" smtClean="0"/>
              <a:t>Centre d’expertises</a:t>
            </a:r>
            <a:endParaRPr lang="fr-CH" sz="4000" i="1" dirty="0"/>
          </a:p>
        </p:txBody>
      </p:sp>
      <p:sp>
        <p:nvSpPr>
          <p:cNvPr id="4" name="Espace réservé de la date 3"/>
          <p:cNvSpPr>
            <a:spLocks noGrp="1"/>
          </p:cNvSpPr>
          <p:nvPr>
            <p:ph type="dt" sz="half" idx="10"/>
          </p:nvPr>
        </p:nvSpPr>
        <p:spPr/>
        <p:txBody>
          <a:bodyPr/>
          <a:lstStyle/>
          <a:p>
            <a:fld id="{1BE480E6-5C66-4CDA-BE64-586C967D5164}"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881736"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19</a:t>
            </a:fld>
            <a:endParaRPr lang="en-US"/>
          </a:p>
        </p:txBody>
      </p:sp>
      <p:sp>
        <p:nvSpPr>
          <p:cNvPr id="3" name="Espace réservé du contenu 2"/>
          <p:cNvSpPr>
            <a:spLocks noGrp="1"/>
          </p:cNvSpPr>
          <p:nvPr>
            <p:ph sz="quarter" idx="1"/>
          </p:nvPr>
        </p:nvSpPr>
        <p:spPr/>
        <p:txBody>
          <a:bodyPr>
            <a:normAutofit/>
          </a:bodyPr>
          <a:lstStyle/>
          <a:p>
            <a:pPr marL="342900" lvl="1" indent="-342900">
              <a:buFont typeface="Arial" pitchFamily="34" charset="0"/>
              <a:buChar char="•"/>
            </a:pPr>
            <a:r>
              <a:rPr lang="fr-CH" dirty="0" smtClean="0"/>
              <a:t>Mandats d’expertises reçus en 2013</a:t>
            </a:r>
          </a:p>
          <a:p>
            <a:pPr marL="742950" lvl="2" indent="-342900"/>
            <a:r>
              <a:rPr lang="fr-CH" dirty="0" smtClean="0"/>
              <a:t>Pénales			96</a:t>
            </a:r>
          </a:p>
          <a:p>
            <a:pPr marL="742950" lvl="2" indent="-342900"/>
            <a:r>
              <a:rPr lang="fr-CH" dirty="0" smtClean="0"/>
              <a:t>Civiles			170</a:t>
            </a:r>
          </a:p>
          <a:p>
            <a:pPr marL="742950" lvl="2" indent="-342900"/>
            <a:r>
              <a:rPr lang="fr-CH" dirty="0" smtClean="0"/>
              <a:t>Assurances		9</a:t>
            </a:r>
          </a:p>
          <a:p>
            <a:pPr marL="742950" lvl="2" indent="-342900"/>
            <a:r>
              <a:rPr lang="fr-CH" dirty="0" smtClean="0"/>
              <a:t>Autres 			7</a:t>
            </a:r>
          </a:p>
          <a:p>
            <a:pPr marL="742950" lvl="2" indent="-342900"/>
            <a:r>
              <a:rPr lang="fr-CH" dirty="0" smtClean="0"/>
              <a:t>Compléments		33</a:t>
            </a:r>
          </a:p>
          <a:p>
            <a:pPr marL="742950" lvl="2" indent="-342900"/>
            <a:r>
              <a:rPr lang="fr-CH" dirty="0" smtClean="0"/>
              <a:t>Recours PLAFA			75</a:t>
            </a:r>
          </a:p>
          <a:p>
            <a:pPr marL="742950" lvl="2" indent="-342900">
              <a:buNone/>
            </a:pPr>
            <a:r>
              <a:rPr lang="fr-CH" dirty="0" smtClean="0"/>
              <a:t>					___		___</a:t>
            </a:r>
          </a:p>
          <a:p>
            <a:pPr marL="742950" lvl="2" indent="-342900"/>
            <a:r>
              <a:rPr lang="fr-CH" i="1" dirty="0" smtClean="0"/>
              <a:t>Total			315		390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sz="4800" dirty="0" smtClean="0"/>
              <a:t>Quelques particularités de la situation d’expertise </a:t>
            </a:r>
            <a:br>
              <a:rPr lang="fr-CH" sz="4800" dirty="0" smtClean="0"/>
            </a:br>
            <a:endParaRPr lang="fr-CH" dirty="0"/>
          </a:p>
        </p:txBody>
      </p:sp>
      <p:sp>
        <p:nvSpPr>
          <p:cNvPr id="3" name="Espace réservé du texte 2"/>
          <p:cNvSpPr>
            <a:spLocks noGrp="1"/>
          </p:cNvSpPr>
          <p:nvPr>
            <p:ph type="body" idx="1"/>
          </p:nvPr>
        </p:nvSpPr>
        <p:spPr/>
        <p:txBody>
          <a:bodyPr/>
          <a:lstStyle/>
          <a:p>
            <a:endParaRPr lang="fr-CH" dirty="0"/>
          </a:p>
        </p:txBody>
      </p:sp>
      <p:sp>
        <p:nvSpPr>
          <p:cNvPr id="4" name="Espace réservé de la date 3"/>
          <p:cNvSpPr>
            <a:spLocks noGrp="1"/>
          </p:cNvSpPr>
          <p:nvPr>
            <p:ph type="dt" sz="half" idx="10"/>
          </p:nvPr>
        </p:nvSpPr>
        <p:spPr/>
        <p:txBody>
          <a:bodyPr/>
          <a:lstStyle/>
          <a:p>
            <a:fld id="{A2A8219E-75BB-40DE-8944-1EACFE98F807}" type="datetime1">
              <a:rPr lang="fr-CH" smtClean="0"/>
              <a:pPr/>
              <a:t>25.08.2014</a:t>
            </a:fld>
            <a:endParaRPr lang="fr-CH"/>
          </a:p>
        </p:txBody>
      </p:sp>
      <p:sp>
        <p:nvSpPr>
          <p:cNvPr id="5" name="Espace réservé du pied de page 4"/>
          <p:cNvSpPr>
            <a:spLocks noGrp="1"/>
          </p:cNvSpPr>
          <p:nvPr>
            <p:ph type="ftr" sz="quarter" idx="11"/>
          </p:nvPr>
        </p:nvSpPr>
        <p:spPr>
          <a:xfrm>
            <a:off x="827584" y="6237312"/>
            <a:ext cx="4536504" cy="457200"/>
          </a:xfrm>
        </p:spPr>
        <p:txBody>
          <a:bodyPr/>
          <a:lstStyle/>
          <a:p>
            <a:r>
              <a:rPr lang="fr-CH"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lstStyle/>
          <a:p>
            <a:fld id="{969031D2-31B9-4879-B378-37FC1C53709A}" type="slidenum">
              <a:rPr lang="fr-CH" smtClean="0"/>
              <a:pPr/>
              <a:t>2</a:t>
            </a:fld>
            <a:endParaRPr lang="fr-CH"/>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Contexte helvétique actuel</a:t>
            </a:r>
            <a:endParaRPr lang="fr-CH" dirty="0"/>
          </a:p>
        </p:txBody>
      </p:sp>
      <p:sp>
        <p:nvSpPr>
          <p:cNvPr id="3" name="Espace réservé du texte 2"/>
          <p:cNvSpPr>
            <a:spLocks noGrp="1"/>
          </p:cNvSpPr>
          <p:nvPr>
            <p:ph type="body" idx="1"/>
          </p:nvPr>
        </p:nvSpPr>
        <p:spPr/>
        <p:txBody>
          <a:bodyPr/>
          <a:lstStyle/>
          <a:p>
            <a:endParaRPr lang="fr-CH"/>
          </a:p>
        </p:txBody>
      </p:sp>
      <p:sp>
        <p:nvSpPr>
          <p:cNvPr id="4" name="Espace réservé de la date 3"/>
          <p:cNvSpPr>
            <a:spLocks noGrp="1"/>
          </p:cNvSpPr>
          <p:nvPr>
            <p:ph type="dt" sz="half" idx="10"/>
          </p:nvPr>
        </p:nvSpPr>
        <p:spPr/>
        <p:txBody>
          <a:bodyPr/>
          <a:lstStyle/>
          <a:p>
            <a:fld id="{319BCCE5-7201-4B00-985B-4D8CC5F6AB46}" type="datetime1">
              <a:rPr lang="fr-CH" smtClean="0"/>
              <a:pPr/>
              <a:t>25.08.2014</a:t>
            </a:fld>
            <a:endParaRPr lang="en-US"/>
          </a:p>
        </p:txBody>
      </p:sp>
      <p:sp>
        <p:nvSpPr>
          <p:cNvPr id="5" name="Espace réservé du pied de page 4"/>
          <p:cNvSpPr>
            <a:spLocks noGrp="1"/>
          </p:cNvSpPr>
          <p:nvPr>
            <p:ph type="ftr" sz="quarter" idx="11"/>
          </p:nvPr>
        </p:nvSpPr>
        <p:spPr>
          <a:xfrm>
            <a:off x="800100" y="6172200"/>
            <a:ext cx="4708004" cy="457200"/>
          </a:xfrm>
        </p:spPr>
        <p:txBody>
          <a:bodyPr/>
          <a:lstStyle/>
          <a:p>
            <a:r>
              <a:rPr lang="fr-CH" dirty="0" smtClean="0"/>
              <a:t>Les expertises psychiatriques - Conférence au GRAAP</a:t>
            </a:r>
            <a:endParaRPr lang="en-US" dirty="0"/>
          </a:p>
        </p:txBody>
      </p:sp>
      <p:sp>
        <p:nvSpPr>
          <p:cNvPr id="6" name="Espace réservé du numéro de diapositive 5"/>
          <p:cNvSpPr>
            <a:spLocks noGrp="1"/>
          </p:cNvSpPr>
          <p:nvPr>
            <p:ph type="sldNum" sz="quarter" idx="12"/>
          </p:nvPr>
        </p:nvSpPr>
        <p:spPr/>
        <p:txBody>
          <a:bodyPr/>
          <a:lstStyle/>
          <a:p>
            <a:fld id="{04A3A10D-7D5E-4932-A76F-CD1632FD3D96}"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4000" i="1" dirty="0" smtClean="0"/>
              <a:t>Modifications législatives</a:t>
            </a:r>
            <a:endParaRPr lang="fr-CH" sz="4000" i="1" dirty="0"/>
          </a:p>
        </p:txBody>
      </p:sp>
      <p:sp>
        <p:nvSpPr>
          <p:cNvPr id="4" name="Espace réservé de la date 3"/>
          <p:cNvSpPr>
            <a:spLocks noGrp="1"/>
          </p:cNvSpPr>
          <p:nvPr>
            <p:ph type="dt" sz="half" idx="10"/>
          </p:nvPr>
        </p:nvSpPr>
        <p:spPr/>
        <p:txBody>
          <a:bodyPr/>
          <a:lstStyle/>
          <a:p>
            <a:fld id="{4E3EDD66-FDF4-4838-AEDA-96E74DF4137F}"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521696"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21</a:t>
            </a:fld>
            <a:endParaRPr lang="en-US"/>
          </a:p>
        </p:txBody>
      </p:sp>
      <p:sp>
        <p:nvSpPr>
          <p:cNvPr id="3" name="Espace réservé du contenu 2"/>
          <p:cNvSpPr>
            <a:spLocks noGrp="1"/>
          </p:cNvSpPr>
          <p:nvPr>
            <p:ph sz="quarter" idx="1"/>
          </p:nvPr>
        </p:nvSpPr>
        <p:spPr/>
        <p:txBody>
          <a:bodyPr>
            <a:normAutofit/>
          </a:bodyPr>
          <a:lstStyle/>
          <a:p>
            <a:r>
              <a:rPr lang="fr-CH" dirty="0" smtClean="0"/>
              <a:t>2007 :	Code pénal (1942)</a:t>
            </a:r>
          </a:p>
          <a:p>
            <a:r>
              <a:rPr lang="fr-CH" dirty="0" smtClean="0"/>
              <a:t>2008:	5</a:t>
            </a:r>
            <a:r>
              <a:rPr lang="fr-CH" baseline="30000" dirty="0" smtClean="0"/>
              <a:t>e</a:t>
            </a:r>
            <a:r>
              <a:rPr lang="fr-CH" dirty="0" smtClean="0"/>
              <a:t> Révision LAI (1960)</a:t>
            </a:r>
          </a:p>
          <a:p>
            <a:r>
              <a:rPr lang="fr-CH" dirty="0" smtClean="0"/>
              <a:t>2011 :	Code de Procédure pénale et 				Code de Procédure civile</a:t>
            </a:r>
          </a:p>
          <a:p>
            <a:r>
              <a:rPr lang="fr-CH" dirty="0" smtClean="0"/>
              <a:t>2011-17: 	6</a:t>
            </a:r>
            <a:r>
              <a:rPr lang="fr-CH" baseline="30000" dirty="0" smtClean="0"/>
              <a:t>e</a:t>
            </a:r>
            <a:r>
              <a:rPr lang="fr-CH" dirty="0" smtClean="0"/>
              <a:t> Révision LAI (1</a:t>
            </a:r>
            <a:r>
              <a:rPr lang="fr-CH" baseline="30000" dirty="0" smtClean="0"/>
              <a:t>ère</a:t>
            </a:r>
            <a:r>
              <a:rPr lang="fr-CH" dirty="0" smtClean="0"/>
              <a:t> et 2</a:t>
            </a:r>
            <a:r>
              <a:rPr lang="fr-CH" baseline="30000" dirty="0" smtClean="0"/>
              <a:t>e</a:t>
            </a:r>
            <a:r>
              <a:rPr lang="fr-CH" dirty="0" smtClean="0"/>
              <a:t> 				étapes)</a:t>
            </a:r>
          </a:p>
          <a:p>
            <a:r>
              <a:rPr lang="fr-CH" dirty="0" smtClean="0"/>
              <a:t>2013:	Code civil (1912)</a:t>
            </a:r>
          </a:p>
          <a:p>
            <a:endParaRPr lang="fr-CH"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4000" i="1" dirty="0" smtClean="0"/>
              <a:t>Enjeux majeurs actuels</a:t>
            </a:r>
            <a:endParaRPr lang="fr-CH" sz="4000" i="1" dirty="0"/>
          </a:p>
        </p:txBody>
      </p:sp>
      <p:sp>
        <p:nvSpPr>
          <p:cNvPr id="4" name="Espace réservé de la date 3"/>
          <p:cNvSpPr>
            <a:spLocks noGrp="1"/>
          </p:cNvSpPr>
          <p:nvPr>
            <p:ph type="dt" sz="half" idx="10"/>
          </p:nvPr>
        </p:nvSpPr>
        <p:spPr/>
        <p:txBody>
          <a:bodyPr/>
          <a:lstStyle/>
          <a:p>
            <a:fld id="{08FE64DC-94A9-4216-BA2F-465B80D76DFD}"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521696"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22</a:t>
            </a:fld>
            <a:endParaRPr lang="en-US"/>
          </a:p>
        </p:txBody>
      </p:sp>
      <p:sp>
        <p:nvSpPr>
          <p:cNvPr id="3" name="Espace réservé du contenu 2"/>
          <p:cNvSpPr>
            <a:spLocks noGrp="1"/>
          </p:cNvSpPr>
          <p:nvPr>
            <p:ph sz="quarter" idx="1"/>
          </p:nvPr>
        </p:nvSpPr>
        <p:spPr/>
        <p:txBody>
          <a:bodyPr/>
          <a:lstStyle/>
          <a:p>
            <a:r>
              <a:rPr lang="fr-CH" dirty="0" smtClean="0"/>
              <a:t>Evaluation de la dangerosité</a:t>
            </a:r>
          </a:p>
          <a:p>
            <a:endParaRPr lang="fr-CH" dirty="0" smtClean="0"/>
          </a:p>
          <a:p>
            <a:r>
              <a:rPr lang="fr-CH" dirty="0" smtClean="0"/>
              <a:t>Evaluation de la capacité de discernement</a:t>
            </a:r>
          </a:p>
          <a:p>
            <a:endParaRPr lang="fr-CH" dirty="0" smtClean="0"/>
          </a:p>
          <a:p>
            <a:r>
              <a:rPr lang="fr-CH" dirty="0" smtClean="0"/>
              <a:t>Evaluation de la capacité de travail</a:t>
            </a:r>
            <a:endParaRPr lang="fr-CH"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sz="4000" i="1" dirty="0" smtClean="0"/>
              <a:t>Quelques difficultés actuelles</a:t>
            </a:r>
            <a:endParaRPr lang="fr-CH" sz="4000" i="1" dirty="0"/>
          </a:p>
        </p:txBody>
      </p:sp>
      <p:sp>
        <p:nvSpPr>
          <p:cNvPr id="4" name="Espace réservé de la date 3"/>
          <p:cNvSpPr>
            <a:spLocks noGrp="1"/>
          </p:cNvSpPr>
          <p:nvPr>
            <p:ph type="dt" sz="half" idx="10"/>
          </p:nvPr>
        </p:nvSpPr>
        <p:spPr/>
        <p:txBody>
          <a:bodyPr/>
          <a:lstStyle/>
          <a:p>
            <a:fld id="{D4AE56DF-7649-4D7E-822B-0C1CD7DB49F5}" type="datetime1">
              <a:rPr lang="fr-CH" smtClean="0"/>
              <a:pPr/>
              <a:t>25.08.2014</a:t>
            </a:fld>
            <a:endParaRPr lang="en-US"/>
          </a:p>
        </p:txBody>
      </p:sp>
      <p:sp>
        <p:nvSpPr>
          <p:cNvPr id="6" name="Espace réservé du pied de page 5"/>
          <p:cNvSpPr>
            <a:spLocks noGrp="1"/>
          </p:cNvSpPr>
          <p:nvPr>
            <p:ph type="ftr" sz="quarter" idx="11"/>
          </p:nvPr>
        </p:nvSpPr>
        <p:spPr>
          <a:xfrm>
            <a:off x="914400" y="6172200"/>
            <a:ext cx="4809728"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normAutofit/>
          </a:bodyPr>
          <a:lstStyle/>
          <a:p>
            <a:fld id="{04A3A10D-7D5E-4932-A76F-CD1632FD3D96}" type="slidenum">
              <a:rPr lang="en-US" smtClean="0"/>
              <a:pPr/>
              <a:t>23</a:t>
            </a:fld>
            <a:endParaRPr lang="en-US"/>
          </a:p>
        </p:txBody>
      </p:sp>
      <p:sp>
        <p:nvSpPr>
          <p:cNvPr id="3" name="Espace réservé du contenu 2"/>
          <p:cNvSpPr>
            <a:spLocks noGrp="1"/>
          </p:cNvSpPr>
          <p:nvPr>
            <p:ph sz="quarter" idx="1"/>
          </p:nvPr>
        </p:nvSpPr>
        <p:spPr/>
        <p:txBody>
          <a:bodyPr>
            <a:normAutofit fontScale="92500"/>
          </a:bodyPr>
          <a:lstStyle/>
          <a:p>
            <a:r>
              <a:rPr lang="fr-CH" dirty="0" smtClean="0"/>
              <a:t>Médiatisation principalement axée sur un mode émotionnel</a:t>
            </a:r>
          </a:p>
          <a:p>
            <a:r>
              <a:rPr lang="fr-CH" dirty="0" smtClean="0"/>
              <a:t>Accroissement des exigences de la part du monde</a:t>
            </a:r>
          </a:p>
          <a:p>
            <a:pPr lvl="1"/>
            <a:r>
              <a:rPr lang="fr-CH" dirty="0" smtClean="0"/>
              <a:t>Judiciaire</a:t>
            </a:r>
          </a:p>
          <a:p>
            <a:pPr lvl="1"/>
            <a:r>
              <a:rPr lang="fr-CH" dirty="0" smtClean="0"/>
              <a:t>Politique</a:t>
            </a:r>
          </a:p>
          <a:p>
            <a:r>
              <a:rPr lang="fr-CH" dirty="0" smtClean="0"/>
              <a:t>Méfiance croissante de la population à l’égard des institutions publiques</a:t>
            </a:r>
          </a:p>
          <a:p>
            <a:r>
              <a:rPr lang="fr-CH" dirty="0" smtClean="0"/>
              <a:t>Risques accrus d’instrumentalisation de la psychiatrie</a:t>
            </a:r>
          </a:p>
          <a:p>
            <a:r>
              <a:rPr lang="fr-CH" smtClean="0"/>
              <a:t>Risques accrus </a:t>
            </a:r>
            <a:r>
              <a:rPr lang="fr-CH" dirty="0" smtClean="0"/>
              <a:t>de stigmatisation des personnes souffrant de </a:t>
            </a:r>
            <a:r>
              <a:rPr lang="fr-CH" smtClean="0"/>
              <a:t>troubles psychiques?</a:t>
            </a:r>
            <a:endParaRPr lang="fr-CH"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sz="3600" dirty="0" smtClean="0"/>
              <a:t>Particularités de la situation d’expertise</a:t>
            </a:r>
            <a:endParaRPr lang="fr-CH" sz="3600" dirty="0">
              <a:latin typeface="+mj-lt"/>
            </a:endParaRPr>
          </a:p>
        </p:txBody>
      </p:sp>
      <p:sp>
        <p:nvSpPr>
          <p:cNvPr id="4" name="Espace réservé de la date 3"/>
          <p:cNvSpPr>
            <a:spLocks noGrp="1"/>
          </p:cNvSpPr>
          <p:nvPr>
            <p:ph type="dt" sz="half" idx="10"/>
          </p:nvPr>
        </p:nvSpPr>
        <p:spPr/>
        <p:txBody>
          <a:bodyPr/>
          <a:lstStyle/>
          <a:p>
            <a:fld id="{A71707E2-C239-40CF-9CD5-16E1C21997C0}" type="datetime1">
              <a:rPr lang="fr-CH" smtClean="0"/>
              <a:pPr/>
              <a:t>25.08.2014</a:t>
            </a:fld>
            <a:endParaRPr lang="fr-CH"/>
          </a:p>
        </p:txBody>
      </p:sp>
      <p:sp>
        <p:nvSpPr>
          <p:cNvPr id="6" name="Espace réservé du pied de page 5"/>
          <p:cNvSpPr>
            <a:spLocks noGrp="1"/>
          </p:cNvSpPr>
          <p:nvPr>
            <p:ph type="ftr" sz="quarter" idx="11"/>
          </p:nvPr>
        </p:nvSpPr>
        <p:spPr>
          <a:xfrm>
            <a:off x="914400" y="6172200"/>
            <a:ext cx="4665712" cy="457200"/>
          </a:xfrm>
        </p:spPr>
        <p:txBody>
          <a:bodyPr/>
          <a:lstStyle/>
          <a:p>
            <a:r>
              <a:rPr lang="fr-CH" dirty="0" smtClean="0"/>
              <a:t>Les expertises psychiatriques - Conférence au GRAAP</a:t>
            </a:r>
            <a:endParaRPr lang="fr-CH" dirty="0"/>
          </a:p>
        </p:txBody>
      </p:sp>
      <p:sp>
        <p:nvSpPr>
          <p:cNvPr id="5" name="Espace réservé du numéro de diapositive 4"/>
          <p:cNvSpPr>
            <a:spLocks noGrp="1"/>
          </p:cNvSpPr>
          <p:nvPr>
            <p:ph type="sldNum" sz="quarter" idx="12"/>
          </p:nvPr>
        </p:nvSpPr>
        <p:spPr/>
        <p:txBody>
          <a:bodyPr>
            <a:normAutofit/>
          </a:bodyPr>
          <a:lstStyle/>
          <a:p>
            <a:fld id="{969031D2-31B9-4879-B378-37FC1C53709A}" type="slidenum">
              <a:rPr lang="fr-CH" smtClean="0"/>
              <a:pPr/>
              <a:t>3</a:t>
            </a:fld>
            <a:endParaRPr lang="fr-CH"/>
          </a:p>
        </p:txBody>
      </p:sp>
      <p:sp>
        <p:nvSpPr>
          <p:cNvPr id="3" name="Espace réservé du contenu 2"/>
          <p:cNvSpPr>
            <a:spLocks noGrp="1"/>
          </p:cNvSpPr>
          <p:nvPr>
            <p:ph sz="quarter" idx="1"/>
          </p:nvPr>
        </p:nvSpPr>
        <p:spPr>
          <a:xfrm>
            <a:off x="899592" y="1556792"/>
            <a:ext cx="7772400" cy="4572000"/>
          </a:xfrm>
        </p:spPr>
        <p:txBody>
          <a:bodyPr>
            <a:normAutofit/>
          </a:bodyPr>
          <a:lstStyle/>
          <a:p>
            <a:pPr>
              <a:lnSpc>
                <a:spcPct val="90000"/>
              </a:lnSpc>
            </a:pPr>
            <a:r>
              <a:rPr lang="fr-CH" sz="2400" dirty="0" smtClean="0">
                <a:latin typeface="+mn-lt"/>
              </a:rPr>
              <a:t>L’expert répond à un mandat requis par une autorité et </a:t>
            </a:r>
            <a:r>
              <a:rPr lang="fr-CH" sz="2400" dirty="0" smtClean="0"/>
              <a:t>ce </a:t>
            </a:r>
            <a:r>
              <a:rPr lang="fr-CH" sz="2400" dirty="0" smtClean="0">
                <a:latin typeface="+mn-lt"/>
              </a:rPr>
              <a:t>mandat a pour but de renseigner celle-ci sur des questions précises relevant d’une compétence spécialisée</a:t>
            </a:r>
          </a:p>
          <a:p>
            <a:pPr>
              <a:lnSpc>
                <a:spcPct val="90000"/>
              </a:lnSpc>
            </a:pPr>
            <a:r>
              <a:rPr lang="fr-CH" sz="2400" dirty="0" smtClean="0">
                <a:latin typeface="+mn-lt"/>
              </a:rPr>
              <a:t>L’expert psychiatre n’est donc pas dans une relation thérapeutique avec la personne expertisée</a:t>
            </a:r>
          </a:p>
          <a:p>
            <a:pPr>
              <a:lnSpc>
                <a:spcPct val="90000"/>
              </a:lnSpc>
            </a:pPr>
            <a:r>
              <a:rPr lang="fr-CH" sz="2400" dirty="0" smtClean="0">
                <a:latin typeface="+mn-lt"/>
              </a:rPr>
              <a:t>La finalité de l’expertise est de faciliter une décision judiciaire ou administrative</a:t>
            </a:r>
          </a:p>
          <a:p>
            <a:pPr>
              <a:lnSpc>
                <a:spcPct val="90000"/>
              </a:lnSpc>
            </a:pPr>
            <a:r>
              <a:rPr lang="fr-CH" sz="2400" dirty="0" smtClean="0">
                <a:latin typeface="+mn-lt"/>
              </a:rPr>
              <a:t>Le résultat de ses investigations n’est pas protégé par le secret médical</a:t>
            </a:r>
          </a:p>
          <a:p>
            <a:pPr>
              <a:lnSpc>
                <a:spcPct val="90000"/>
              </a:lnSpc>
            </a:pPr>
            <a:r>
              <a:rPr lang="fr-CH" sz="2400" dirty="0" smtClean="0">
                <a:latin typeface="+mn-lt"/>
              </a:rPr>
              <a:t>Il s’agit d’une modification essentielle de la relation médecin-malade habituelle</a:t>
            </a:r>
            <a:endParaRPr lang="fr-FR" sz="2400" dirty="0" smtClean="0">
              <a:latin typeface="+mn-lt"/>
            </a:endParaRPr>
          </a:p>
          <a:p>
            <a:endParaRPr lang="fr-CH"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dirty="0" smtClean="0"/>
              <a:t>Les différents types d’expertises psychiatriques</a:t>
            </a:r>
            <a:endParaRPr lang="fr-CH" dirty="0"/>
          </a:p>
        </p:txBody>
      </p:sp>
      <p:sp>
        <p:nvSpPr>
          <p:cNvPr id="3" name="Espace réservé du texte 2"/>
          <p:cNvSpPr>
            <a:spLocks noGrp="1"/>
          </p:cNvSpPr>
          <p:nvPr>
            <p:ph type="body" idx="1"/>
          </p:nvPr>
        </p:nvSpPr>
        <p:spPr/>
        <p:txBody>
          <a:bodyPr/>
          <a:lstStyle/>
          <a:p>
            <a:endParaRPr lang="fr-CH"/>
          </a:p>
        </p:txBody>
      </p:sp>
      <p:sp>
        <p:nvSpPr>
          <p:cNvPr id="4" name="Espace réservé de la date 3"/>
          <p:cNvSpPr>
            <a:spLocks noGrp="1"/>
          </p:cNvSpPr>
          <p:nvPr>
            <p:ph type="dt" sz="half" idx="10"/>
          </p:nvPr>
        </p:nvSpPr>
        <p:spPr/>
        <p:txBody>
          <a:bodyPr/>
          <a:lstStyle/>
          <a:p>
            <a:fld id="{63F692D5-7EAB-4F5E-A03A-DEC80B8C40C0}" type="datetime1">
              <a:rPr lang="fr-CH" smtClean="0"/>
              <a:pPr/>
              <a:t>25.08.2014</a:t>
            </a:fld>
            <a:endParaRPr lang="en-US"/>
          </a:p>
        </p:txBody>
      </p:sp>
      <p:sp>
        <p:nvSpPr>
          <p:cNvPr id="6" name="Espace réservé du pied de page 5"/>
          <p:cNvSpPr>
            <a:spLocks noGrp="1"/>
          </p:cNvSpPr>
          <p:nvPr>
            <p:ph type="ftr" sz="quarter" idx="11"/>
          </p:nvPr>
        </p:nvSpPr>
        <p:spPr>
          <a:xfrm>
            <a:off x="800100" y="6172200"/>
            <a:ext cx="4852020"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Les principaux types d’expertises</a:t>
            </a:r>
            <a:endParaRPr lang="fr-CH" dirty="0"/>
          </a:p>
        </p:txBody>
      </p:sp>
      <p:sp>
        <p:nvSpPr>
          <p:cNvPr id="3" name="Espace réservé de la date 2"/>
          <p:cNvSpPr>
            <a:spLocks noGrp="1"/>
          </p:cNvSpPr>
          <p:nvPr>
            <p:ph type="dt" sz="half" idx="10"/>
          </p:nvPr>
        </p:nvSpPr>
        <p:spPr/>
        <p:txBody>
          <a:bodyPr/>
          <a:lstStyle/>
          <a:p>
            <a:fld id="{B3E3D2EA-7507-4EF6-8FD9-8D71318116B5}" type="datetime1">
              <a:rPr lang="fr-CH" smtClean="0"/>
              <a:pPr/>
              <a:t>25.08.2014</a:t>
            </a:fld>
            <a:endParaRPr lang="en-US"/>
          </a:p>
        </p:txBody>
      </p:sp>
      <p:sp>
        <p:nvSpPr>
          <p:cNvPr id="4" name="Espace réservé du pied de page 3"/>
          <p:cNvSpPr>
            <a:spLocks noGrp="1"/>
          </p:cNvSpPr>
          <p:nvPr>
            <p:ph type="ftr" sz="quarter" idx="11"/>
          </p:nvPr>
        </p:nvSpPr>
        <p:spPr>
          <a:xfrm>
            <a:off x="914400" y="6172200"/>
            <a:ext cx="4521696"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5</a:t>
            </a:fld>
            <a:endParaRPr lang="en-US"/>
          </a:p>
        </p:txBody>
      </p:sp>
      <p:sp>
        <p:nvSpPr>
          <p:cNvPr id="6" name="Espace réservé du contenu 5"/>
          <p:cNvSpPr>
            <a:spLocks noGrp="1"/>
          </p:cNvSpPr>
          <p:nvPr>
            <p:ph sz="quarter" idx="1"/>
          </p:nvPr>
        </p:nvSpPr>
        <p:spPr/>
        <p:txBody>
          <a:bodyPr>
            <a:normAutofit fontScale="92500" lnSpcReduction="20000"/>
          </a:bodyPr>
          <a:lstStyle/>
          <a:p>
            <a:r>
              <a:rPr lang="fr-CH" dirty="0" smtClean="0"/>
              <a:t>Expertises pénales</a:t>
            </a:r>
          </a:p>
          <a:p>
            <a:pPr lvl="1"/>
            <a:r>
              <a:rPr lang="fr-CH" i="1" dirty="0" smtClean="0"/>
              <a:t>Avant jugement, demandées par le Procureur</a:t>
            </a:r>
          </a:p>
          <a:p>
            <a:pPr lvl="1"/>
            <a:r>
              <a:rPr lang="fr-CH" i="1" dirty="0" smtClean="0"/>
              <a:t>Après jugement, demandées par OEP ou JAP</a:t>
            </a:r>
          </a:p>
          <a:p>
            <a:r>
              <a:rPr lang="fr-CH" dirty="0" smtClean="0"/>
              <a:t>Expertises civiles</a:t>
            </a:r>
          </a:p>
          <a:p>
            <a:pPr lvl="1"/>
            <a:r>
              <a:rPr lang="fr-CH" i="1" dirty="0" smtClean="0"/>
              <a:t>Demandées par la Justice de Paix</a:t>
            </a:r>
          </a:p>
          <a:p>
            <a:pPr lvl="1"/>
            <a:r>
              <a:rPr lang="fr-CH" i="1" dirty="0" smtClean="0"/>
              <a:t>Demandées par la Cour civile du Tribunal</a:t>
            </a:r>
          </a:p>
          <a:p>
            <a:r>
              <a:rPr lang="fr-CH" dirty="0" smtClean="0"/>
              <a:t>Expertises d’assurance</a:t>
            </a:r>
          </a:p>
          <a:p>
            <a:pPr lvl="1"/>
            <a:r>
              <a:rPr lang="fr-CH" i="1" dirty="0" smtClean="0"/>
              <a:t>Demandées par l’AI (maladie)</a:t>
            </a:r>
          </a:p>
          <a:p>
            <a:pPr lvl="1"/>
            <a:r>
              <a:rPr lang="fr-CH" i="1" dirty="0" smtClean="0"/>
              <a:t>Demandées par la SUVA (accident)</a:t>
            </a:r>
          </a:p>
          <a:p>
            <a:pPr lvl="1"/>
            <a:r>
              <a:rPr lang="fr-CH" i="1" dirty="0" smtClean="0"/>
              <a:t>Demandées par des assurances privées</a:t>
            </a:r>
          </a:p>
          <a:p>
            <a:pPr lvl="1"/>
            <a:r>
              <a:rPr lang="fr-CH" i="1" dirty="0" smtClean="0"/>
              <a:t>Demandées par le Tribunal des assurances</a:t>
            </a:r>
          </a:p>
          <a:p>
            <a:r>
              <a:rPr lang="fr-CH" dirty="0" smtClean="0"/>
              <a:t>Expertises </a:t>
            </a:r>
            <a:r>
              <a:rPr lang="fr-CH" dirty="0" err="1" smtClean="0"/>
              <a:t>pédo-psychiatriques</a:t>
            </a:r>
            <a:endParaRPr lang="fr-CH" dirty="0" smtClean="0"/>
          </a:p>
          <a:p>
            <a:pPr lvl="1"/>
            <a:r>
              <a:rPr lang="fr-CH" i="1" dirty="0" smtClean="0"/>
              <a:t>Demandées par la Cour civile (autorité parentale)</a:t>
            </a:r>
            <a:endParaRPr lang="fr-CH"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Les expertises pénales</a:t>
            </a:r>
            <a:endParaRPr lang="fr-CH" dirty="0"/>
          </a:p>
        </p:txBody>
      </p:sp>
      <p:sp>
        <p:nvSpPr>
          <p:cNvPr id="3" name="Espace réservé de la date 2"/>
          <p:cNvSpPr>
            <a:spLocks noGrp="1"/>
          </p:cNvSpPr>
          <p:nvPr>
            <p:ph type="dt" sz="half" idx="10"/>
          </p:nvPr>
        </p:nvSpPr>
        <p:spPr/>
        <p:txBody>
          <a:bodyPr/>
          <a:lstStyle/>
          <a:p>
            <a:fld id="{42EA0237-3AA4-4FE2-80C8-E8DA76D7BEA2}" type="datetime1">
              <a:rPr lang="fr-CH" smtClean="0"/>
              <a:pPr/>
              <a:t>25.08.2014</a:t>
            </a:fld>
            <a:endParaRPr lang="en-US"/>
          </a:p>
        </p:txBody>
      </p:sp>
      <p:sp>
        <p:nvSpPr>
          <p:cNvPr id="4" name="Espace réservé du pied de page 3"/>
          <p:cNvSpPr>
            <a:spLocks noGrp="1"/>
          </p:cNvSpPr>
          <p:nvPr>
            <p:ph type="ftr" sz="quarter" idx="11"/>
          </p:nvPr>
        </p:nvSpPr>
        <p:spPr>
          <a:xfrm>
            <a:off x="914400" y="6172200"/>
            <a:ext cx="5025752"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6</a:t>
            </a:fld>
            <a:endParaRPr lang="en-US"/>
          </a:p>
        </p:txBody>
      </p:sp>
      <p:sp>
        <p:nvSpPr>
          <p:cNvPr id="6" name="Espace réservé du contenu 5"/>
          <p:cNvSpPr>
            <a:spLocks noGrp="1"/>
          </p:cNvSpPr>
          <p:nvPr>
            <p:ph sz="quarter" idx="1"/>
          </p:nvPr>
        </p:nvSpPr>
        <p:spPr/>
        <p:txBody>
          <a:bodyPr>
            <a:normAutofit fontScale="85000" lnSpcReduction="20000"/>
          </a:bodyPr>
          <a:lstStyle/>
          <a:p>
            <a:r>
              <a:rPr lang="fr-CH" dirty="0" smtClean="0"/>
              <a:t>Les questions qui sont posées à l’expert:</a:t>
            </a:r>
          </a:p>
          <a:p>
            <a:pPr lvl="1"/>
            <a:endParaRPr lang="fr-CH" dirty="0" smtClean="0"/>
          </a:p>
          <a:p>
            <a:pPr lvl="1"/>
            <a:r>
              <a:rPr lang="fr-CH" dirty="0" smtClean="0"/>
              <a:t>Existence d’un trouble mental</a:t>
            </a:r>
          </a:p>
          <a:p>
            <a:pPr lvl="1"/>
            <a:endParaRPr lang="fr-CH" dirty="0" smtClean="0"/>
          </a:p>
          <a:p>
            <a:pPr lvl="1"/>
            <a:r>
              <a:rPr lang="fr-CH" dirty="0" smtClean="0"/>
              <a:t>Eventuelles répercussions du trouble mental sur la responsabilité pénale</a:t>
            </a:r>
          </a:p>
          <a:p>
            <a:pPr lvl="1">
              <a:buNone/>
            </a:pPr>
            <a:endParaRPr lang="fr-CH" dirty="0" smtClean="0"/>
          </a:p>
          <a:p>
            <a:pPr lvl="1"/>
            <a:r>
              <a:rPr lang="fr-CH" dirty="0" smtClean="0"/>
              <a:t>Evaluation du risque de récidive</a:t>
            </a:r>
          </a:p>
          <a:p>
            <a:pPr lvl="1"/>
            <a:endParaRPr lang="fr-CH" dirty="0" smtClean="0"/>
          </a:p>
          <a:p>
            <a:pPr lvl="1"/>
            <a:r>
              <a:rPr lang="fr-CH" dirty="0" smtClean="0"/>
              <a:t>Les possibilités d’agir sur le risque de récidive:</a:t>
            </a:r>
          </a:p>
          <a:p>
            <a:pPr lvl="3"/>
            <a:r>
              <a:rPr lang="fr-CH" dirty="0" smtClean="0"/>
              <a:t>Mesures thérapeutiques institutionnelles (art. 59 CP)</a:t>
            </a:r>
          </a:p>
          <a:p>
            <a:pPr lvl="3"/>
            <a:r>
              <a:rPr lang="fr-CH" dirty="0" smtClean="0"/>
              <a:t>Mesures thérapeutiques pour toxicomanes (art. 60 CP)</a:t>
            </a:r>
          </a:p>
          <a:p>
            <a:pPr lvl="3"/>
            <a:r>
              <a:rPr lang="fr-CH" dirty="0" smtClean="0"/>
              <a:t>Mesures pour jeunes adultes (art. 61 CP)</a:t>
            </a:r>
          </a:p>
          <a:p>
            <a:pPr lvl="3"/>
            <a:r>
              <a:rPr lang="fr-CH" dirty="0" smtClean="0"/>
              <a:t>Mesures thérapeutiques ambulatoires (art. 63 CP)</a:t>
            </a:r>
          </a:p>
          <a:p>
            <a:pPr lvl="3"/>
            <a:r>
              <a:rPr lang="fr-CH" dirty="0" smtClean="0"/>
              <a:t>Internement (art. 64 CP)</a:t>
            </a:r>
          </a:p>
          <a:p>
            <a:pPr lvl="3"/>
            <a:endParaRPr lang="fr-CH"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dirty="0" smtClean="0"/>
              <a:t>Les expertises civiles </a:t>
            </a:r>
            <a:br>
              <a:rPr lang="fr-CH" dirty="0" smtClean="0"/>
            </a:br>
            <a:r>
              <a:rPr lang="fr-CH" dirty="0" smtClean="0"/>
              <a:t>(Justice de Paix)</a:t>
            </a:r>
            <a:endParaRPr lang="fr-CH" dirty="0"/>
          </a:p>
        </p:txBody>
      </p:sp>
      <p:sp>
        <p:nvSpPr>
          <p:cNvPr id="3" name="Espace réservé de la date 2"/>
          <p:cNvSpPr>
            <a:spLocks noGrp="1"/>
          </p:cNvSpPr>
          <p:nvPr>
            <p:ph type="dt" sz="half" idx="10"/>
          </p:nvPr>
        </p:nvSpPr>
        <p:spPr/>
        <p:txBody>
          <a:bodyPr/>
          <a:lstStyle/>
          <a:p>
            <a:fld id="{932DC0A9-CFDD-4E81-8F77-21A3F2F9BCB6}" type="datetime1">
              <a:rPr lang="fr-CH" smtClean="0"/>
              <a:pPr/>
              <a:t>25.08.2014</a:t>
            </a:fld>
            <a:endParaRPr lang="en-US"/>
          </a:p>
        </p:txBody>
      </p:sp>
      <p:sp>
        <p:nvSpPr>
          <p:cNvPr id="4" name="Espace réservé du pied de page 3"/>
          <p:cNvSpPr>
            <a:spLocks noGrp="1"/>
          </p:cNvSpPr>
          <p:nvPr>
            <p:ph type="ftr" sz="quarter" idx="11"/>
          </p:nvPr>
        </p:nvSpPr>
        <p:spPr>
          <a:xfrm>
            <a:off x="914400" y="6172200"/>
            <a:ext cx="4665712"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7</a:t>
            </a:fld>
            <a:endParaRPr lang="en-US"/>
          </a:p>
        </p:txBody>
      </p:sp>
      <p:sp>
        <p:nvSpPr>
          <p:cNvPr id="6" name="Espace réservé du contenu 5"/>
          <p:cNvSpPr>
            <a:spLocks noGrp="1"/>
          </p:cNvSpPr>
          <p:nvPr>
            <p:ph sz="quarter" idx="1"/>
          </p:nvPr>
        </p:nvSpPr>
        <p:spPr/>
        <p:txBody>
          <a:bodyPr>
            <a:normAutofit lnSpcReduction="10000"/>
          </a:bodyPr>
          <a:lstStyle/>
          <a:p>
            <a:r>
              <a:rPr lang="fr-CH" dirty="0" smtClean="0"/>
              <a:t>Les questions qui sont posées à l’expert:</a:t>
            </a:r>
          </a:p>
          <a:p>
            <a:endParaRPr lang="fr-CH" dirty="0" smtClean="0"/>
          </a:p>
          <a:p>
            <a:pPr lvl="1"/>
            <a:r>
              <a:rPr lang="fr-CH" dirty="0" smtClean="0"/>
              <a:t>Existence d’un trouble mental</a:t>
            </a:r>
          </a:p>
          <a:p>
            <a:pPr lvl="1">
              <a:buNone/>
            </a:pPr>
            <a:endParaRPr lang="fr-CH" dirty="0" smtClean="0"/>
          </a:p>
          <a:p>
            <a:pPr lvl="1"/>
            <a:r>
              <a:rPr lang="fr-CH" dirty="0" smtClean="0"/>
              <a:t>Eventuelles répercussions du trouble mental sur la capacité de discernement</a:t>
            </a:r>
          </a:p>
          <a:p>
            <a:pPr lvl="1"/>
            <a:endParaRPr lang="fr-CH" dirty="0" smtClean="0"/>
          </a:p>
          <a:p>
            <a:pPr lvl="1"/>
            <a:r>
              <a:rPr lang="fr-CH" dirty="0" smtClean="0"/>
              <a:t>Nécessité de mesures de protection:</a:t>
            </a:r>
          </a:p>
          <a:p>
            <a:pPr lvl="2"/>
            <a:endParaRPr lang="fr-CH" dirty="0" smtClean="0"/>
          </a:p>
          <a:p>
            <a:pPr lvl="2"/>
            <a:r>
              <a:rPr lang="fr-CH" dirty="0" smtClean="0"/>
              <a:t>Curatelles</a:t>
            </a:r>
          </a:p>
          <a:p>
            <a:pPr lvl="2">
              <a:buNone/>
            </a:pPr>
            <a:endParaRPr lang="fr-CH" dirty="0" smtClean="0"/>
          </a:p>
          <a:p>
            <a:pPr lvl="2"/>
            <a:r>
              <a:rPr lang="fr-CH" dirty="0" smtClean="0"/>
              <a:t>PLAFA</a:t>
            </a:r>
            <a:endParaRPr lang="fr-CH"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Les expertises d’assurance</a:t>
            </a:r>
            <a:endParaRPr lang="fr-CH" dirty="0"/>
          </a:p>
        </p:txBody>
      </p:sp>
      <p:sp>
        <p:nvSpPr>
          <p:cNvPr id="3" name="Espace réservé de la date 2"/>
          <p:cNvSpPr>
            <a:spLocks noGrp="1"/>
          </p:cNvSpPr>
          <p:nvPr>
            <p:ph type="dt" sz="half" idx="10"/>
          </p:nvPr>
        </p:nvSpPr>
        <p:spPr/>
        <p:txBody>
          <a:bodyPr/>
          <a:lstStyle/>
          <a:p>
            <a:fld id="{99ABFE35-850C-4DCE-A339-1202663E8903}" type="datetime1">
              <a:rPr lang="fr-CH" smtClean="0"/>
              <a:pPr/>
              <a:t>25.08.2014</a:t>
            </a:fld>
            <a:endParaRPr lang="en-US"/>
          </a:p>
        </p:txBody>
      </p:sp>
      <p:sp>
        <p:nvSpPr>
          <p:cNvPr id="4" name="Espace réservé du pied de page 3"/>
          <p:cNvSpPr>
            <a:spLocks noGrp="1"/>
          </p:cNvSpPr>
          <p:nvPr>
            <p:ph type="ftr" sz="quarter" idx="11"/>
          </p:nvPr>
        </p:nvSpPr>
        <p:spPr>
          <a:xfrm>
            <a:off x="914400" y="6172200"/>
            <a:ext cx="4737720" cy="457200"/>
          </a:xfrm>
        </p:spPr>
        <p:txBody>
          <a:bodyPr/>
          <a:lstStyle/>
          <a:p>
            <a:r>
              <a:rPr lang="fr-CH" dirty="0" smtClean="0"/>
              <a:t>Les expertises psychiatriques - Conférence au GRAAP</a:t>
            </a:r>
            <a:endParaRPr lang="en-US" dirty="0"/>
          </a:p>
        </p:txBody>
      </p:sp>
      <p:sp>
        <p:nvSpPr>
          <p:cNvPr id="5" name="Espace réservé du numéro de diapositive 4"/>
          <p:cNvSpPr>
            <a:spLocks noGrp="1"/>
          </p:cNvSpPr>
          <p:nvPr>
            <p:ph type="sldNum" sz="quarter" idx="12"/>
          </p:nvPr>
        </p:nvSpPr>
        <p:spPr/>
        <p:txBody>
          <a:bodyPr/>
          <a:lstStyle/>
          <a:p>
            <a:fld id="{04A3A10D-7D5E-4932-A76F-CD1632FD3D96}" type="slidenum">
              <a:rPr lang="en-US" smtClean="0"/>
              <a:pPr/>
              <a:t>8</a:t>
            </a:fld>
            <a:endParaRPr lang="en-US"/>
          </a:p>
        </p:txBody>
      </p:sp>
      <p:sp>
        <p:nvSpPr>
          <p:cNvPr id="6" name="Espace réservé du contenu 5"/>
          <p:cNvSpPr>
            <a:spLocks noGrp="1"/>
          </p:cNvSpPr>
          <p:nvPr>
            <p:ph sz="quarter" idx="1"/>
          </p:nvPr>
        </p:nvSpPr>
        <p:spPr/>
        <p:txBody>
          <a:bodyPr/>
          <a:lstStyle/>
          <a:p>
            <a:r>
              <a:rPr lang="fr-CH" dirty="0" smtClean="0"/>
              <a:t>Les questions qui sont posées à l’expert:</a:t>
            </a:r>
          </a:p>
          <a:p>
            <a:pPr lvl="1"/>
            <a:endParaRPr lang="fr-CH" dirty="0" smtClean="0"/>
          </a:p>
          <a:p>
            <a:pPr lvl="1"/>
            <a:r>
              <a:rPr lang="fr-CH" dirty="0" smtClean="0"/>
              <a:t>Existence d’un trouble mental</a:t>
            </a:r>
          </a:p>
          <a:p>
            <a:pPr lvl="1"/>
            <a:endParaRPr lang="fr-CH" dirty="0" smtClean="0"/>
          </a:p>
          <a:p>
            <a:pPr lvl="1"/>
            <a:r>
              <a:rPr lang="fr-CH" dirty="0" smtClean="0"/>
              <a:t>Eventuelles répercussions du trouble mental sur la capacité de travail</a:t>
            </a:r>
          </a:p>
          <a:p>
            <a:pPr lvl="2"/>
            <a:r>
              <a:rPr lang="fr-CH" dirty="0" smtClean="0"/>
              <a:t>Possibilités de modification de la situation</a:t>
            </a:r>
          </a:p>
          <a:p>
            <a:pPr lvl="3"/>
            <a:r>
              <a:rPr lang="fr-CH" dirty="0" smtClean="0"/>
              <a:t>Mesures de réinsertion, etc.</a:t>
            </a:r>
          </a:p>
          <a:p>
            <a:pPr lvl="2"/>
            <a:r>
              <a:rPr lang="fr-CH" dirty="0" smtClean="0"/>
              <a:t>Situation durable</a:t>
            </a:r>
          </a:p>
          <a:p>
            <a:pPr lvl="3"/>
            <a:r>
              <a:rPr lang="fr-CH" dirty="0" smtClean="0"/>
              <a:t>Incapacité durable de travail</a:t>
            </a:r>
            <a:endParaRPr lang="fr-CH"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sz="4800" dirty="0" smtClean="0"/>
              <a:t>La réalisation et le rapport d’expertise</a:t>
            </a:r>
            <a:br>
              <a:rPr lang="fr-CH" sz="4800" dirty="0" smtClean="0"/>
            </a:br>
            <a:endParaRPr lang="fr-CH" dirty="0"/>
          </a:p>
        </p:txBody>
      </p:sp>
      <p:sp>
        <p:nvSpPr>
          <p:cNvPr id="3" name="Espace réservé du texte 2"/>
          <p:cNvSpPr>
            <a:spLocks noGrp="1"/>
          </p:cNvSpPr>
          <p:nvPr>
            <p:ph type="body" idx="1"/>
          </p:nvPr>
        </p:nvSpPr>
        <p:spPr/>
        <p:txBody>
          <a:bodyPr/>
          <a:lstStyle/>
          <a:p>
            <a:endParaRPr lang="fr-CH"/>
          </a:p>
        </p:txBody>
      </p:sp>
      <p:sp>
        <p:nvSpPr>
          <p:cNvPr id="4" name="Espace réservé de la date 3"/>
          <p:cNvSpPr>
            <a:spLocks noGrp="1"/>
          </p:cNvSpPr>
          <p:nvPr>
            <p:ph type="dt" sz="half" idx="10"/>
          </p:nvPr>
        </p:nvSpPr>
        <p:spPr/>
        <p:txBody>
          <a:bodyPr/>
          <a:lstStyle/>
          <a:p>
            <a:fld id="{1A6B20D6-C383-4330-9097-CCA2602BC4B9}" type="datetime1">
              <a:rPr lang="fr-CH" smtClean="0"/>
              <a:pPr/>
              <a:t>25.08.2014</a:t>
            </a:fld>
            <a:endParaRPr lang="fr-CH"/>
          </a:p>
        </p:txBody>
      </p:sp>
      <p:sp>
        <p:nvSpPr>
          <p:cNvPr id="5" name="Espace réservé du pied de page 4"/>
          <p:cNvSpPr>
            <a:spLocks noGrp="1"/>
          </p:cNvSpPr>
          <p:nvPr>
            <p:ph type="ftr" sz="quarter" idx="11"/>
          </p:nvPr>
        </p:nvSpPr>
        <p:spPr>
          <a:xfrm>
            <a:off x="800100" y="6172200"/>
            <a:ext cx="4924028" cy="457200"/>
          </a:xfrm>
        </p:spPr>
        <p:txBody>
          <a:bodyPr/>
          <a:lstStyle/>
          <a:p>
            <a:r>
              <a:rPr lang="fr-CH" dirty="0" smtClean="0"/>
              <a:t>Les expertises psychiatriques - Conférence au GRAAP</a:t>
            </a:r>
            <a:endParaRPr lang="fr-CH" dirty="0"/>
          </a:p>
        </p:txBody>
      </p:sp>
      <p:sp>
        <p:nvSpPr>
          <p:cNvPr id="6" name="Espace réservé du numéro de diapositive 5"/>
          <p:cNvSpPr>
            <a:spLocks noGrp="1"/>
          </p:cNvSpPr>
          <p:nvPr>
            <p:ph type="sldNum" sz="quarter" idx="12"/>
          </p:nvPr>
        </p:nvSpPr>
        <p:spPr/>
        <p:txBody>
          <a:bodyPr/>
          <a:lstStyle/>
          <a:p>
            <a:fld id="{969031D2-31B9-4879-B378-37FC1C53709A}" type="slidenum">
              <a:rPr lang="fr-CH" smtClean="0"/>
              <a:pPr/>
              <a:t>9</a:t>
            </a:fld>
            <a:endParaRPr lang="fr-CH"/>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241</TotalTime>
  <Words>1035</Words>
  <Application>Microsoft Office PowerPoint</Application>
  <PresentationFormat>Affichage à l'écran (4:3)</PresentationFormat>
  <Paragraphs>217</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Capitaux</vt:lpstr>
      <vt:lpstr>Les expertises psychiatriques</vt:lpstr>
      <vt:lpstr>Quelques particularités de la situation d’expertise  </vt:lpstr>
      <vt:lpstr>Particularités de la situation d’expertise</vt:lpstr>
      <vt:lpstr>Les différents types d’expertises psychiatriques</vt:lpstr>
      <vt:lpstr>Les principaux types d’expertises</vt:lpstr>
      <vt:lpstr>Les expertises pénales</vt:lpstr>
      <vt:lpstr>Les expertises civiles  (Justice de Paix)</vt:lpstr>
      <vt:lpstr>Les expertises d’assurance</vt:lpstr>
      <vt:lpstr>La réalisation et le rapport d’expertise </vt:lpstr>
      <vt:lpstr>La réalisation de l’expertise (pénale)</vt:lpstr>
      <vt:lpstr>Le rapport d’expertise</vt:lpstr>
      <vt:lpstr>Le devenir de l’expertise présentencielle</vt:lpstr>
      <vt:lpstr>Que peut/sait faire le psychiatre ?</vt:lpstr>
      <vt:lpstr>Que ne doit pas faire le psychiatre? </vt:lpstr>
      <vt:lpstr>La qualité des expertises</vt:lpstr>
      <vt:lpstr>Situation dans le Canton de Vaud</vt:lpstr>
      <vt:lpstr>La psychiatrie légale au DP-CHUV</vt:lpstr>
      <vt:lpstr>IPL</vt:lpstr>
      <vt:lpstr>Centre d’expertises</vt:lpstr>
      <vt:lpstr>Contexte helvétique actuel</vt:lpstr>
      <vt:lpstr>Modifications législatives</vt:lpstr>
      <vt:lpstr>Enjeux majeurs actuels</vt:lpstr>
      <vt:lpstr>Quelques difficultés actuelles</vt:lpstr>
    </vt:vector>
  </TitlesOfParts>
  <Company>CHUV | Centre hospitalier universitaire vaudois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expertises psychiatriques</dc:title>
  <dc:creator>Delacrausaz Philippe (HOS41603)</dc:creator>
  <cp:lastModifiedBy>Castro Danilo</cp:lastModifiedBy>
  <cp:revision>21</cp:revision>
  <dcterms:created xsi:type="dcterms:W3CDTF">2014-08-20T13:05:48Z</dcterms:created>
  <dcterms:modified xsi:type="dcterms:W3CDTF">2014-08-25T11:18:06Z</dcterms:modified>
</cp:coreProperties>
</file>